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58" r:id="rId1"/>
  </p:sldMasterIdLst>
  <p:notesMasterIdLst>
    <p:notesMasterId r:id="rId11"/>
  </p:notesMasterIdLst>
  <p:handoutMasterIdLst>
    <p:handoutMasterId r:id="rId12"/>
  </p:handoutMasterIdLst>
  <p:sldIdLst>
    <p:sldId id="261" r:id="rId2"/>
    <p:sldId id="301" r:id="rId3"/>
    <p:sldId id="298" r:id="rId4"/>
    <p:sldId id="297" r:id="rId5"/>
    <p:sldId id="299" r:id="rId6"/>
    <p:sldId id="282" r:id="rId7"/>
    <p:sldId id="273" r:id="rId8"/>
    <p:sldId id="294" r:id="rId9"/>
    <p:sldId id="300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36">
          <p15:clr>
            <a:srgbClr val="A4A3A4"/>
          </p15:clr>
        </p15:guide>
        <p15:guide id="2" orient="horz" pos="391">
          <p15:clr>
            <a:srgbClr val="A4A3A4"/>
          </p15:clr>
        </p15:guide>
        <p15:guide id="3" orient="horz" pos="3975">
          <p15:clr>
            <a:srgbClr val="A4A3A4"/>
          </p15:clr>
        </p15:guide>
        <p15:guide id="4" orient="horz" pos="1030">
          <p15:clr>
            <a:srgbClr val="A4A3A4"/>
          </p15:clr>
        </p15:guide>
        <p15:guide id="5" pos="7312">
          <p15:clr>
            <a:srgbClr val="A4A3A4"/>
          </p15:clr>
        </p15:guide>
        <p15:guide id="6" pos="37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 useTimings="0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684" autoAdjust="0"/>
    <p:restoredTop sz="95588" autoAdjust="0"/>
  </p:normalViewPr>
  <p:slideViewPr>
    <p:cSldViewPr snapToGrid="0" showGuides="1">
      <p:cViewPr varScale="1">
        <p:scale>
          <a:sx n="86" d="100"/>
          <a:sy n="86" d="100"/>
        </p:scale>
        <p:origin x="240" y="912"/>
      </p:cViewPr>
      <p:guideLst>
        <p:guide orient="horz" pos="936"/>
        <p:guide orient="horz" pos="391"/>
        <p:guide orient="horz" pos="3975"/>
        <p:guide orient="horz" pos="1030"/>
        <p:guide pos="7312"/>
        <p:guide pos="37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122" d="100"/>
          <a:sy n="122" d="100"/>
        </p:scale>
        <p:origin x="4914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Pladsholder til dato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8F9E11-F642-4BF2-B4DC-AF7D35EA7551}" type="datetimeFigureOut">
              <a:rPr lang="en-GB" smtClean="0"/>
              <a:t>22/09/2022</a:t>
            </a:fld>
            <a:endParaRPr lang="en-GB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A371A3-64EC-4735-8565-D99D7827967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92714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72A38B-F9FA-4036-A084-652409E98F08}" type="datetimeFigureOut">
              <a:rPr lang="en-GB" smtClean="0"/>
              <a:t>22/09/2022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436F85-577F-4A92-A47F-D540A2BCC8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8091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ias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dias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21109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hyperlink" Target="http://www.designguide.ku.dk/ku/skabeloner/powerpoint/praesentationer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hyperlink" Target="http://image.ku.dk/lightbox/211/13407586855728741badb20/" TargetMode="Externa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lar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6408000" tIns="360000" anchor="ctr" anchorCtr="0"/>
          <a:lstStyle>
            <a:lvl1pPr marL="0" indent="0" algn="l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 Click icon to insert image</a:t>
            </a:r>
          </a:p>
        </p:txBody>
      </p:sp>
      <p:sp>
        <p:nvSpPr>
          <p:cNvPr id="2" name="Titel 2"/>
          <p:cNvSpPr>
            <a:spLocks noGrp="1"/>
          </p:cNvSpPr>
          <p:nvPr>
            <p:ph type="ctrTitle" hasCustomPrompt="1"/>
          </p:nvPr>
        </p:nvSpPr>
        <p:spPr>
          <a:xfrm>
            <a:off x="0" y="691815"/>
            <a:ext cx="5959476" cy="5474035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master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951B3894-1A27-474F-B850-4D19BD66A348}" type="datetime1">
              <a:rPr lang="en-GB" smtClean="0"/>
              <a:t>22/09/2022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2" y="4053600"/>
            <a:ext cx="4946650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88962" y="3007285"/>
            <a:ext cx="4946649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1020200"/>
            <a:ext cx="4946649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8290818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588963" y="1635125"/>
            <a:ext cx="11012487" cy="4675188"/>
          </a:xfrm>
          <a:blipFill>
            <a:blip r:embed="rId2"/>
            <a:stretch>
              <a:fillRect/>
            </a:stretch>
          </a:blipFill>
        </p:spPr>
        <p:txBody>
          <a:bodyPr lIns="0" tIns="2304000" rIns="0" anchor="t" anchorCtr="0"/>
          <a:lstStyle>
            <a:lvl1pPr marL="0" indent="0" algn="ct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2"/>
            <a:ext cx="11012486" cy="865187"/>
          </a:xfrm>
        </p:spPr>
        <p:txBody>
          <a:bodyPr/>
          <a:lstStyle/>
          <a:p>
            <a:r>
              <a:rPr lang="en-GB" dirty="0"/>
              <a:t>Click to add title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1A63A-195F-4E5C-807F-EC3E378B62DA}" type="datetime1">
              <a:rPr lang="en-GB" smtClean="0"/>
              <a:t>22/09/2022</a:t>
            </a:fld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191671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ext label right and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tx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243638" y="4903567"/>
            <a:ext cx="5948362" cy="1398808"/>
          </a:xfrm>
          <a:solidFill>
            <a:srgbClr val="A31D20">
              <a:alpha val="95000"/>
            </a:srgbClr>
          </a:solidFill>
        </p:spPr>
        <p:txBody>
          <a:bodyPr lIns="252000" tIns="144000" rIns="540000" bIns="144000"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03916-CE1E-4939-B417-902161F0D6C0}" type="datetime1">
              <a:rPr lang="en-GB" smtClean="0"/>
              <a:t>22/09/2022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605502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ext label lef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0" y="4903567"/>
            <a:ext cx="5948362" cy="1398808"/>
          </a:xfrm>
          <a:solidFill>
            <a:srgbClr val="A31D20">
              <a:alpha val="95000"/>
            </a:srgbClr>
          </a:solidFill>
        </p:spPr>
        <p:txBody>
          <a:bodyPr lIns="576000" tIns="144000" rIns="252000" bIns="144000"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Click to add text</a:t>
            </a:r>
            <a:br>
              <a:rPr lang="en-GB" dirty="0"/>
            </a:br>
            <a:br>
              <a:rPr lang="en-GB" sz="2400" spc="100" dirty="0">
                <a:solidFill>
                  <a:schemeClr val="bg1"/>
                </a:solidFill>
                <a:latin typeface="+mj-lt"/>
                <a:cs typeface="Microsoft New Tai Lue"/>
              </a:rPr>
            </a:br>
            <a:r>
              <a:rPr lang="en-GB" dirty="0"/>
              <a:t>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B2958-03A2-4F19-961A-7F5FB9224D6C}" type="datetime1">
              <a:rPr lang="en-GB" smtClean="0"/>
              <a:t>22/09/2022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945602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label righ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93520-C84B-4D2B-928A-908E06562600}" type="datetime1">
              <a:rPr lang="en-GB" smtClean="0"/>
              <a:t>22/09/2022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6243638" y="2036763"/>
            <a:ext cx="5948362" cy="4265612"/>
          </a:xfrm>
          <a:solidFill>
            <a:schemeClr val="accent1">
              <a:alpha val="95000"/>
            </a:schemeClr>
          </a:solidFill>
        </p:spPr>
        <p:txBody>
          <a:bodyPr lIns="252000" tIns="144000" rIns="540000" bIns="144000"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  <a:lvl2pPr marL="719138" indent="-357188">
              <a:defRPr>
                <a:solidFill>
                  <a:schemeClr val="bg1"/>
                </a:solidFill>
              </a:defRPr>
            </a:lvl2pPr>
            <a:lvl3pPr marL="719138" indent="-358775">
              <a:defRPr>
                <a:solidFill>
                  <a:schemeClr val="bg1"/>
                </a:solidFill>
              </a:defRPr>
            </a:lvl3pPr>
            <a:lvl4pPr marL="719138" indent="-358775">
              <a:defRPr>
                <a:solidFill>
                  <a:schemeClr val="bg1"/>
                </a:solidFill>
              </a:defRPr>
            </a:lvl4pPr>
            <a:lvl5pPr marL="719138" indent="-358775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7580104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label lef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6408000" tIns="360000" rIns="0" anchor="ctr" anchorCtr="0"/>
          <a:lstStyle>
            <a:lvl1pPr marL="0" indent="0" algn="l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 Click icon to insert image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CA368-D880-47DA-A0D7-DBD567C71490}" type="datetime1">
              <a:rPr lang="en-GB" smtClean="0"/>
              <a:t>22/09/2022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0" y="2036763"/>
            <a:ext cx="5948362" cy="4265612"/>
          </a:xfrm>
          <a:solidFill>
            <a:schemeClr val="accent1">
              <a:alpha val="95000"/>
            </a:schemeClr>
          </a:solidFill>
        </p:spPr>
        <p:txBody>
          <a:bodyPr lIns="576000" tIns="144000" rIns="252000" bIns="144000"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  <a:lvl2pPr marL="719138" indent="-358775">
              <a:defRPr>
                <a:solidFill>
                  <a:schemeClr val="bg1"/>
                </a:solidFill>
              </a:defRPr>
            </a:lvl2pPr>
            <a:lvl3pPr marL="719138" indent="-358775">
              <a:defRPr>
                <a:solidFill>
                  <a:schemeClr val="bg1"/>
                </a:solidFill>
              </a:defRPr>
            </a:lvl3pPr>
            <a:lvl4pPr marL="719138" indent="-358775">
              <a:defRPr>
                <a:solidFill>
                  <a:schemeClr val="bg1"/>
                </a:solidFill>
              </a:defRPr>
            </a:lvl4pPr>
            <a:lvl5pPr marL="719138" indent="-358775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 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1472760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ital bullet list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DAF43-1202-426F-86D9-1103B3A8C111}" type="datetime1">
              <a:rPr lang="en-GB" smtClean="0"/>
              <a:t>22/09/2022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3" y="620713"/>
            <a:ext cx="11012487" cy="5682589"/>
          </a:xfrm>
          <a:noFill/>
        </p:spPr>
        <p:txBody>
          <a:bodyPr lIns="0" tIns="0" rIns="0" bIns="0"/>
          <a:lstStyle>
            <a:lvl1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9878392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a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kstfelt 8"/>
          <p:cNvSpPr txBox="1"/>
          <p:nvPr userDrawn="1"/>
        </p:nvSpPr>
        <p:spPr>
          <a:xfrm>
            <a:off x="421280" y="612884"/>
            <a:ext cx="116761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0" b="1" dirty="0">
                <a:solidFill>
                  <a:schemeClr val="bg1"/>
                </a:solidFill>
              </a:rPr>
              <a:t>”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266C6-A1D4-4BB6-B61E-6364AC795043}" type="datetime1">
              <a:rPr lang="en-GB" smtClean="0"/>
              <a:t>22/09/2022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3" y="1628775"/>
            <a:ext cx="11012487" cy="4114799"/>
          </a:xfrm>
          <a:noFill/>
        </p:spPr>
        <p:txBody>
          <a:bodyPr lIns="0" tIns="0" rIns="0" bIns="0" anchor="t" anchorCtr="0"/>
          <a:lstStyle>
            <a:lvl1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2712" y="5934971"/>
            <a:ext cx="11019496" cy="367404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Name, source</a:t>
            </a:r>
          </a:p>
        </p:txBody>
      </p:sp>
    </p:spTree>
    <p:extLst>
      <p:ext uri="{BB962C8B-B14F-4D97-AF65-F5344CB8AC3E}">
        <p14:creationId xmlns:p14="http://schemas.microsoft.com/office/powerpoint/2010/main" val="4142963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mirrored text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A35EA-AC5E-4877-A18B-61505BAEB1C8}" type="datetime1">
              <a:rPr lang="en-GB" smtClean="0"/>
              <a:t>22/09/2022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9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4" y="1628775"/>
            <a:ext cx="5358535" cy="4674527"/>
          </a:xfrm>
          <a:noFill/>
        </p:spPr>
        <p:txBody>
          <a:bodyPr lIns="0" tIns="0" rIns="0" bIns="0"/>
          <a:lstStyle>
            <a:lvl1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6" hasCustomPrompt="1"/>
          </p:nvPr>
        </p:nvSpPr>
        <p:spPr>
          <a:xfrm>
            <a:off x="6244503" y="1628775"/>
            <a:ext cx="5356948" cy="4674527"/>
          </a:xfrm>
          <a:noFill/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4"/>
            <a:ext cx="11012486" cy="86359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6273087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ing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478A3-87BB-4F17-9C03-F753FCD936D6}" type="datetime1">
              <a:rPr lang="en-GB" smtClean="0"/>
              <a:t>22/09/2022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588963" y="1628775"/>
            <a:ext cx="11012487" cy="4673600"/>
          </a:xfrm>
        </p:spPr>
        <p:txBody>
          <a:bodyPr anchor="t" anchorCtr="0"/>
          <a:lstStyle>
            <a:lvl1pPr>
              <a:defRPr sz="6400" b="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5438843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</a:t>
            </a:r>
          </a:p>
        </p:txBody>
      </p:sp>
      <p:sp>
        <p:nvSpPr>
          <p:cNvPr id="3" name="Pladsholder til dato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3D152-D2BD-43FF-9B39-3177693EB010}" type="datetime1">
              <a:rPr lang="en-GB" smtClean="0"/>
              <a:t>22/09/2022</a:t>
            </a:fld>
            <a:endParaRPr lang="en-GB" dirty="0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609304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small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6408000" tIns="360000" anchor="ctr" anchorCtr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32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 Click icon to insert image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EA612452-9420-4860-8BE2-68A6A50F390E}" type="datetime1">
              <a:rPr lang="en-GB" smtClean="0"/>
              <a:t>22/09/2022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2271092"/>
            <a:ext cx="5959476" cy="3895200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26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42705"/>
            <a:ext cx="4983162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  <a:br>
              <a:rPr lang="en-GB" dirty="0"/>
            </a:br>
            <a:endParaRPr lang="en-GB" dirty="0"/>
          </a:p>
        </p:txBody>
      </p:sp>
      <p:sp>
        <p:nvSpPr>
          <p:cNvPr id="9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2610941"/>
            <a:ext cx="4946649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96780345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1CFF0-9A20-4133-8B37-19DE66F899A5}" type="datetime1">
              <a:rPr lang="en-GB" smtClean="0"/>
              <a:t>22/09/2022</a:t>
            </a:fld>
            <a:endParaRPr lang="en-GB" dirty="0"/>
          </a:p>
        </p:txBody>
      </p:sp>
      <p:sp>
        <p:nvSpPr>
          <p:cNvPr id="3" name="Pladsholder til sidefod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315452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5250752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User gu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 txBox="1">
            <a:spLocks/>
          </p:cNvSpPr>
          <p:nvPr userDrawn="1"/>
        </p:nvSpPr>
        <p:spPr>
          <a:xfrm>
            <a:off x="588964" y="613649"/>
            <a:ext cx="11012486" cy="87992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lnSpc>
                <a:spcPct val="100000"/>
              </a:lnSpc>
              <a:spcBef>
                <a:spcPct val="0"/>
              </a:spcBef>
              <a:buNone/>
              <a:defRPr sz="3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GB" sz="3000" dirty="0">
                <a:solidFill>
                  <a:schemeClr val="tx1"/>
                </a:solidFill>
              </a:rPr>
              <a:t>User guide </a:t>
            </a:r>
            <a:r>
              <a:rPr lang="en-GB" sz="1800" dirty="0">
                <a:solidFill>
                  <a:schemeClr val="tx1"/>
                </a:solidFill>
              </a:rPr>
              <a:t>– delete before use</a:t>
            </a:r>
          </a:p>
        </p:txBody>
      </p:sp>
      <p:sp>
        <p:nvSpPr>
          <p:cNvPr id="46" name="Text Box 48"/>
          <p:cNvSpPr txBox="1">
            <a:spLocks noChangeArrowheads="1"/>
          </p:cNvSpPr>
          <p:nvPr userDrawn="1"/>
        </p:nvSpPr>
        <p:spPr bwMode="auto">
          <a:xfrm>
            <a:off x="587376" y="1640495"/>
            <a:ext cx="1750290" cy="38769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UCPH PowerPoint templates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When you open PowerPoint on your UCPH computer, </a:t>
            </a:r>
            <a:r>
              <a:rPr lang="en-GB" sz="800" kern="1200" dirty="0">
                <a:solidFill>
                  <a:schemeClr val="tx1"/>
                </a:solidFill>
                <a:effectLst/>
                <a:latin typeface="Arial" charset="0"/>
                <a:ea typeface="Calibri" panose="020F0502020204030204" pitchFamily="34" charset="0"/>
                <a:cs typeface="Times New Roman" panose="02020603050405020304" pitchFamily="18" charset="0"/>
              </a:rPr>
              <a:t>PowerPoint opens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 template in 4:3 format with an English UCPH logo.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When you click on the UCPH tab in the toolbar, click "Select Template" to choose between templates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Danish and English 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4:3 and 16:9 formats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"full" or "empty" versions (in the full version there is an example of each slide type in the left-hand window)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as well as an example slide with text in English.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If you use a 'full' version, you must delete the slides you do not want to use.</a:t>
            </a:r>
            <a:b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Mac users and others can download PowerPoint templates at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8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www.designguide.ku.dk/ku/skabeloner/powerpoint/praesentationer/</a:t>
            </a:r>
            <a:endParaRPr lang="en-GB" sz="800" dirty="0">
              <a:solidFill>
                <a:schemeClr val="accent4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7" name="Text Box 48"/>
          <p:cNvSpPr txBox="1">
            <a:spLocks noChangeArrowheads="1"/>
          </p:cNvSpPr>
          <p:nvPr userDrawn="1"/>
        </p:nvSpPr>
        <p:spPr bwMode="auto">
          <a:xfrm>
            <a:off x="2570384" y="3966227"/>
            <a:ext cx="1755548" cy="1763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 your unit name (e.g. your department), page numbers and the date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1.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Click on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Insert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in the top menu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2.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Select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Header and Footer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3.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Fill in the fields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4.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Select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Apply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to all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or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Apply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if it is only to be used on a single slide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The information goes on the right-hand side of the page in the grey top bar.</a:t>
            </a:r>
          </a:p>
        </p:txBody>
      </p:sp>
      <p:sp>
        <p:nvSpPr>
          <p:cNvPr id="48" name="Text Box 48"/>
          <p:cNvSpPr txBox="1">
            <a:spLocks noChangeArrowheads="1"/>
          </p:cNvSpPr>
          <p:nvPr userDrawn="1"/>
        </p:nvSpPr>
        <p:spPr bwMode="auto">
          <a:xfrm>
            <a:off x="587375" y="5688880"/>
            <a:ext cx="189959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Create a new slide (2010 + 2013 and 2016 version) 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en-GB" altLang="da-DK" sz="8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on </a:t>
            </a: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Home</a:t>
            </a:r>
          </a:p>
        </p:txBody>
      </p:sp>
      <p:pic>
        <p:nvPicPr>
          <p:cNvPr id="49" name="Billede 40"/>
          <p:cNvPicPr>
            <a:picLocks noChangeAspect="1"/>
          </p:cNvPicPr>
          <p:nvPr userDrawn="1"/>
        </p:nvPicPr>
        <p:blipFill rotWithShape="1">
          <a:blip r:embed="rId3"/>
          <a:srcRect l="36944" r="2272" b="69429"/>
          <a:stretch/>
        </p:blipFill>
        <p:spPr>
          <a:xfrm>
            <a:off x="4157637" y="2896656"/>
            <a:ext cx="395416" cy="126627"/>
          </a:xfrm>
          <a:prstGeom prst="rect">
            <a:avLst/>
          </a:prstGeom>
        </p:spPr>
      </p:pic>
      <p:sp>
        <p:nvSpPr>
          <p:cNvPr id="50" name="Text Box 48"/>
          <p:cNvSpPr txBox="1">
            <a:spLocks noChangeArrowheads="1"/>
          </p:cNvSpPr>
          <p:nvPr userDrawn="1"/>
        </p:nvSpPr>
        <p:spPr bwMode="auto">
          <a:xfrm>
            <a:off x="2570384" y="2582327"/>
            <a:ext cx="1624241" cy="600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Replace slide type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en-GB" altLang="da-DK" sz="8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on </a:t>
            </a: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Home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Select 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Layout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to change the layout of your current slide.</a:t>
            </a:r>
          </a:p>
        </p:txBody>
      </p:sp>
      <p:sp>
        <p:nvSpPr>
          <p:cNvPr id="51" name="Text Box 48"/>
          <p:cNvSpPr txBox="1">
            <a:spLocks noChangeArrowheads="1"/>
          </p:cNvSpPr>
          <p:nvPr userDrawn="1"/>
        </p:nvSpPr>
        <p:spPr bwMode="auto">
          <a:xfrm>
            <a:off x="2570384" y="3315092"/>
            <a:ext cx="163462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Font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UCPH uses the font Microsoft New Tai Lue in PowerPoint.</a:t>
            </a:r>
            <a:endParaRPr lang="en-GB" altLang="da-DK" sz="8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52" name="Text Box 48"/>
          <p:cNvSpPr txBox="1">
            <a:spLocks noChangeArrowheads="1"/>
          </p:cNvSpPr>
          <p:nvPr userDrawn="1"/>
        </p:nvSpPr>
        <p:spPr bwMode="auto">
          <a:xfrm>
            <a:off x="4739114" y="1627125"/>
            <a:ext cx="1634624" cy="23391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Gridliness and Guides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see gridlines and guides</a:t>
            </a:r>
          </a:p>
          <a:p>
            <a:pPr marL="0" indent="0" eaLnBrk="1" hangingPunct="1">
              <a:lnSpc>
                <a:spcPct val="90000"/>
              </a:lnSpc>
              <a:spcAft>
                <a:spcPts val="600"/>
              </a:spcAft>
              <a:buNone/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Click on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View</a:t>
            </a:r>
          </a:p>
          <a:p>
            <a:pPr marL="0" indent="0" eaLnBrk="1" hangingPunct="1">
              <a:lnSpc>
                <a:spcPct val="90000"/>
              </a:lnSpc>
              <a:spcAft>
                <a:spcPts val="600"/>
              </a:spcAft>
              <a:buNone/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Gridlines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and/or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Guides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establish additional gridlines and guides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Hover the mouse over an existing gridline and click on the line (coordinates of the line are displayed)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Hold down the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CTRL key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while you move the location of the line (adds a new line).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Press Alt + F9 for a rapid display of gridlines</a:t>
            </a:r>
          </a:p>
        </p:txBody>
      </p:sp>
      <p:sp>
        <p:nvSpPr>
          <p:cNvPr id="53" name="Text Box 48"/>
          <p:cNvSpPr txBox="1">
            <a:spLocks noChangeArrowheads="1"/>
          </p:cNvSpPr>
          <p:nvPr userDrawn="1"/>
        </p:nvSpPr>
        <p:spPr bwMode="auto">
          <a:xfrm>
            <a:off x="4728822" y="4141417"/>
            <a:ext cx="1634624" cy="203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 picture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On layouts with picture placeholders: Click the icon and 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The text  ”Clik here to insert image” will not be visible in presentation mode.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You can find UCPH-images, which are adapted to and minimised to the 4:3 and 16:9 format via this link: </a:t>
            </a:r>
            <a:b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/>
              </a:rPr>
              <a:t>http://image.ku.dk/lightbox/211/13407586855728741badb20/</a:t>
            </a:r>
            <a:r>
              <a:rPr lang="en-GB" sz="800" b="0" baseline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/>
              </a:rPr>
              <a:t> </a:t>
            </a:r>
            <a:endParaRPr lang="en-GB" sz="800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Select slide show-view to activate the link.</a:t>
            </a:r>
          </a:p>
        </p:txBody>
      </p:sp>
      <p:sp>
        <p:nvSpPr>
          <p:cNvPr id="54" name="Text Box 48"/>
          <p:cNvSpPr txBox="1">
            <a:spLocks noChangeArrowheads="1"/>
          </p:cNvSpPr>
          <p:nvPr userDrawn="1"/>
        </p:nvSpPr>
        <p:spPr bwMode="auto">
          <a:xfrm>
            <a:off x="6691561" y="1640495"/>
            <a:ext cx="1634624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Image sizes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The optimal picture sizes are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4:3-format: 1.500 x 1.073 pixels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16:9-format: 1.500 x 818 pixels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Save the images in 72 dpi and in "jpg medium quality"</a:t>
            </a:r>
          </a:p>
        </p:txBody>
      </p:sp>
      <p:sp>
        <p:nvSpPr>
          <p:cNvPr id="55" name="Text Box 48"/>
          <p:cNvSpPr txBox="1">
            <a:spLocks noChangeArrowheads="1"/>
          </p:cNvSpPr>
          <p:nvPr userDrawn="1"/>
        </p:nvSpPr>
        <p:spPr bwMode="auto">
          <a:xfrm>
            <a:off x="6691561" y="2720006"/>
            <a:ext cx="1634624" cy="1920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Trimming pictures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. Click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Crop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change the image focus/size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If you want to scale the picture, hold the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SHIFT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button down while dragging in the image corners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3.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Right-click on the picture and 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Send to back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If you delete the picture and inserts a new, the picture may be in front of text and graphics. If this happens, you must select the image, right-click and 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Send to back</a:t>
            </a:r>
          </a:p>
        </p:txBody>
      </p:sp>
      <p:sp>
        <p:nvSpPr>
          <p:cNvPr id="56" name="Text Box 48"/>
          <p:cNvSpPr txBox="1">
            <a:spLocks noChangeArrowheads="1"/>
          </p:cNvSpPr>
          <p:nvPr userDrawn="1"/>
        </p:nvSpPr>
        <p:spPr bwMode="auto">
          <a:xfrm>
            <a:off x="6691561" y="4765322"/>
            <a:ext cx="1634624" cy="9941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Template colors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You can choose between a range of colors for backgrounds and graphs.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Right-click on the surface of which you want to change the color and then click on the paint can icon</a:t>
            </a:r>
          </a:p>
        </p:txBody>
      </p:sp>
      <p:sp>
        <p:nvSpPr>
          <p:cNvPr id="57" name="Text Box 48"/>
          <p:cNvSpPr txBox="1">
            <a:spLocks noChangeArrowheads="1"/>
          </p:cNvSpPr>
          <p:nvPr userDrawn="1"/>
        </p:nvSpPr>
        <p:spPr bwMode="auto">
          <a:xfrm>
            <a:off x="6691561" y="5815137"/>
            <a:ext cx="163462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Further information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See</a:t>
            </a:r>
            <a:r>
              <a:rPr lang="en-GB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</a:t>
            </a:r>
            <a:br>
              <a:rPr lang="en-GB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www.designguide.ku.dk/ku/</a:t>
            </a:r>
            <a:b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</a:b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skabeloner/powerpoint/</a:t>
            </a:r>
            <a:b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</a:b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praesentationer/</a:t>
            </a:r>
            <a:endParaRPr lang="en-GB" sz="800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</p:txBody>
      </p:sp>
      <p:pic>
        <p:nvPicPr>
          <p:cNvPr id="58" name="Billede 25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268044" y="4201412"/>
            <a:ext cx="257327" cy="275280"/>
          </a:xfrm>
          <a:prstGeom prst="rect">
            <a:avLst/>
          </a:prstGeom>
        </p:spPr>
      </p:pic>
      <p:pic>
        <p:nvPicPr>
          <p:cNvPr id="59" name="Billede 36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223538" y="2795378"/>
            <a:ext cx="288708" cy="275280"/>
          </a:xfrm>
          <a:prstGeom prst="rect">
            <a:avLst/>
          </a:prstGeom>
        </p:spPr>
      </p:pic>
      <p:pic>
        <p:nvPicPr>
          <p:cNvPr id="60" name="Billede 37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8241826" y="3187789"/>
            <a:ext cx="223122" cy="228843"/>
          </a:xfrm>
          <a:prstGeom prst="rect">
            <a:avLst/>
          </a:prstGeom>
        </p:spPr>
      </p:pic>
      <p:sp>
        <p:nvSpPr>
          <p:cNvPr id="61" name="Text Box 48"/>
          <p:cNvSpPr txBox="1">
            <a:spLocks noChangeArrowheads="1"/>
          </p:cNvSpPr>
          <p:nvPr userDrawn="1"/>
        </p:nvSpPr>
        <p:spPr bwMode="auto">
          <a:xfrm>
            <a:off x="2570384" y="1666128"/>
            <a:ext cx="1768136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Under the 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New slide 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button Click on the top part of the button to create a slide identical to the one selected. Click on the bottom part of the button to see a selection of possible layout choices</a:t>
            </a:r>
            <a:endParaRPr lang="en-GB" altLang="da-DK" sz="80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62" name="Picture 61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4271879" y="1743737"/>
            <a:ext cx="243186" cy="432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279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lar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8804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  <a:br>
              <a:rPr lang="en-GB" dirty="0"/>
            </a:br>
            <a:r>
              <a:rPr lang="en-GB" dirty="0"/>
              <a:t> </a:t>
            </a:r>
          </a:p>
        </p:txBody>
      </p:sp>
      <p:sp>
        <p:nvSpPr>
          <p:cNvPr id="2" name="Titel 2"/>
          <p:cNvSpPr>
            <a:spLocks noGrp="1"/>
          </p:cNvSpPr>
          <p:nvPr>
            <p:ph type="ctrTitle" hasCustomPrompt="1"/>
          </p:nvPr>
        </p:nvSpPr>
        <p:spPr>
          <a:xfrm>
            <a:off x="6243638" y="691815"/>
            <a:ext cx="5948362" cy="5474035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master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164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C8556FC4-408D-434F-B806-6794C0731CE5}" type="datetime1">
              <a:rPr lang="en-GB" smtClean="0"/>
              <a:t>22/09/2022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164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164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6622257" y="4053600"/>
            <a:ext cx="4979193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6622257" y="3007285"/>
            <a:ext cx="4979193" cy="726435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6622257" y="1020200"/>
            <a:ext cx="4977606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9034541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small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B8667F9C-DFC5-443F-A824-0B82CD2392C2}" type="datetime1">
              <a:rPr lang="en-GB" smtClean="0"/>
              <a:t>22/09/2022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6243638" y="2271092"/>
            <a:ext cx="5948362" cy="3895200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2448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9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6622257" y="4053600"/>
            <a:ext cx="4979193" cy="899766"/>
          </a:xfrm>
        </p:spPr>
        <p:txBody>
          <a:bodyPr r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6622258" y="2610941"/>
            <a:ext cx="4962920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629679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eal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8350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7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4" r="10628" b="7654"/>
          <a:stretch/>
        </p:blipFill>
        <p:spPr>
          <a:xfrm>
            <a:off x="1733575" y="-6016"/>
            <a:ext cx="10465859" cy="6858000"/>
          </a:xfrm>
          <a:prstGeom prst="rect">
            <a:avLst/>
          </a:prstGeom>
        </p:spPr>
      </p:pic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F595076C-D7DF-438D-8F3B-019473C5CBB5}" type="datetime1">
              <a:rPr lang="en-GB" smtClean="0"/>
              <a:t>22/09/2022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 hasCustomPrompt="1"/>
          </p:nvPr>
        </p:nvSpPr>
        <p:spPr>
          <a:xfrm>
            <a:off x="0" y="691815"/>
            <a:ext cx="5959476" cy="5474035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ct val="9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master</a:t>
            </a:r>
          </a:p>
        </p:txBody>
      </p:sp>
      <p:sp>
        <p:nvSpPr>
          <p:cNvPr id="37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88964" y="3007285"/>
            <a:ext cx="4946648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3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53600"/>
            <a:ext cx="4946649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587375" y="1020200"/>
            <a:ext cx="4946649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281795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eal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7"/>
          <p:cNvSpPr/>
          <p:nvPr userDrawn="1"/>
        </p:nvSpPr>
        <p:spPr>
          <a:xfrm>
            <a:off x="0" y="0"/>
            <a:ext cx="12198350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4" r="10628" b="7654"/>
          <a:stretch/>
        </p:blipFill>
        <p:spPr>
          <a:xfrm>
            <a:off x="1733575" y="-6016"/>
            <a:ext cx="10465859" cy="6858000"/>
          </a:xfrm>
          <a:prstGeom prst="rect">
            <a:avLst/>
          </a:prstGeom>
        </p:spPr>
      </p:pic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1A8FE306-C2F6-4A57-9B1E-3808C70DCDF2}" type="datetime1">
              <a:rPr lang="en-GB" smtClean="0"/>
              <a:t>22/09/2022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2271092"/>
            <a:ext cx="5959476" cy="3895200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53600"/>
            <a:ext cx="4946649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  <a:br>
              <a:rPr lang="en-GB" dirty="0"/>
            </a:br>
            <a:endParaRPr lang="en-GB" dirty="0"/>
          </a:p>
        </p:txBody>
      </p:sp>
      <p:sp>
        <p:nvSpPr>
          <p:cNvPr id="10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587375" y="2610941"/>
            <a:ext cx="4946649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6906823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3" y="620714"/>
            <a:ext cx="11012488" cy="865186"/>
          </a:xfrm>
        </p:spPr>
        <p:txBody>
          <a:bodyPr/>
          <a:lstStyle/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idx="1" hasCustomPrompt="1"/>
          </p:nvPr>
        </p:nvSpPr>
        <p:spPr>
          <a:xfrm>
            <a:off x="588963" y="1635125"/>
            <a:ext cx="11012488" cy="4675188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 marL="719138" indent="0">
              <a:buNone/>
              <a:defRPr/>
            </a:lvl4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A57D3-3A06-42DE-8329-4A599228B9A1}" type="datetime1">
              <a:rPr lang="en-GB" smtClean="0"/>
              <a:t>22/09/2022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96859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 and two content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4"/>
            <a:ext cx="11012486" cy="865186"/>
          </a:xfrm>
        </p:spPr>
        <p:txBody>
          <a:bodyPr/>
          <a:lstStyle/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88964" y="1635125"/>
            <a:ext cx="5358535" cy="4675187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endParaRPr lang="en-GB" dirty="0"/>
          </a:p>
        </p:txBody>
      </p:sp>
      <p:sp>
        <p:nvSpPr>
          <p:cNvPr id="4" name="Pladsholder til indhold 3"/>
          <p:cNvSpPr>
            <a:spLocks noGrp="1"/>
          </p:cNvSpPr>
          <p:nvPr>
            <p:ph sz="half" idx="2" hasCustomPrompt="1"/>
          </p:nvPr>
        </p:nvSpPr>
        <p:spPr>
          <a:xfrm>
            <a:off x="6244502" y="1635125"/>
            <a:ext cx="5356948" cy="4675187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 marL="719138" indent="0">
              <a:buNone/>
              <a:defRPr lang="da-DK" dirty="0" smtClean="0"/>
            </a:lvl4pPr>
            <a:lvl5pPr>
              <a:defRPr lang="da-DK" dirty="0"/>
            </a:lvl5pPr>
            <a:lvl8pPr marL="719138" indent="0">
              <a:buNone/>
              <a:defRPr/>
            </a:lvl8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22/09/2022</a:t>
            </a:fld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549679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6243639" y="1635125"/>
            <a:ext cx="5357812" cy="4675187"/>
          </a:xfrm>
          <a:blipFill>
            <a:blip r:embed="rId2"/>
            <a:stretch>
              <a:fillRect/>
            </a:stretch>
          </a:blipFill>
        </p:spPr>
        <p:txBody>
          <a:bodyPr lIns="0" tIns="2304000" rIns="0" anchor="t" anchorCtr="0"/>
          <a:lstStyle>
            <a:lvl1pPr marL="0" indent="0" algn="ct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5" y="620712"/>
            <a:ext cx="11012486" cy="865187"/>
          </a:xfrm>
        </p:spPr>
        <p:txBody>
          <a:bodyPr/>
          <a:lstStyle/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88964" y="1635125"/>
            <a:ext cx="5359398" cy="4675188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  <a:lvl5pPr>
              <a:defRPr lang="da-DK" dirty="0"/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36EBD-A59D-4A63-8430-010EAF79E64E}" type="datetime1">
              <a:rPr lang="en-GB" smtClean="0"/>
              <a:t>22/09/2022</a:t>
            </a:fld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17783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itel 1"/>
          <p:cNvSpPr>
            <a:spLocks noGrp="1"/>
          </p:cNvSpPr>
          <p:nvPr>
            <p:ph type="title"/>
          </p:nvPr>
        </p:nvSpPr>
        <p:spPr>
          <a:xfrm>
            <a:off x="588965" y="620714"/>
            <a:ext cx="11012486" cy="8651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a-DK" dirty="0" err="1"/>
              <a:t>Click</a:t>
            </a:r>
            <a:r>
              <a:rPr lang="da-DK" dirty="0"/>
              <a:t> to </a:t>
            </a:r>
            <a:r>
              <a:rPr lang="da-DK" dirty="0" err="1"/>
              <a:t>add</a:t>
            </a:r>
            <a:r>
              <a:rPr lang="da-DK" dirty="0"/>
              <a:t> </a:t>
            </a:r>
            <a:r>
              <a:rPr lang="da-DK" dirty="0" err="1"/>
              <a:t>title</a:t>
            </a:r>
            <a:endParaRPr lang="da-DK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588964" y="1635125"/>
            <a:ext cx="11012487" cy="467518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a-DK" dirty="0" err="1"/>
              <a:t>Click</a:t>
            </a:r>
            <a:r>
              <a:rPr lang="da-DK" dirty="0"/>
              <a:t> to </a:t>
            </a:r>
            <a:r>
              <a:rPr lang="da-DK" dirty="0" err="1"/>
              <a:t>add</a:t>
            </a:r>
            <a:r>
              <a:rPr lang="da-DK" dirty="0"/>
              <a:t> </a:t>
            </a:r>
            <a:r>
              <a:rPr lang="da-DK" dirty="0" err="1"/>
              <a:t>text</a:t>
            </a:r>
            <a:endParaRPr lang="da-DK" dirty="0"/>
          </a:p>
          <a:p>
            <a:pPr lvl="1"/>
            <a:r>
              <a:rPr lang="da-DK" dirty="0"/>
              <a:t>2</a:t>
            </a:r>
          </a:p>
          <a:p>
            <a:pPr lvl="2"/>
            <a:r>
              <a:rPr lang="da-DK" dirty="0"/>
              <a:t>3</a:t>
            </a:r>
          </a:p>
          <a:p>
            <a:pPr lvl="3"/>
            <a:r>
              <a:rPr lang="da-DK" dirty="0"/>
              <a:t>4</a:t>
            </a:r>
          </a:p>
          <a:p>
            <a:pPr lvl="4"/>
            <a:r>
              <a:rPr lang="da-DK" dirty="0"/>
              <a:t>5</a:t>
            </a:r>
          </a:p>
          <a:p>
            <a:pPr lvl="5"/>
            <a:r>
              <a:rPr lang="da-DK" dirty="0"/>
              <a:t>6</a:t>
            </a:r>
          </a:p>
          <a:p>
            <a:pPr lvl="6"/>
            <a:r>
              <a:rPr lang="da-DK" dirty="0"/>
              <a:t>7</a:t>
            </a:r>
          </a:p>
          <a:p>
            <a:pPr lvl="7"/>
            <a:r>
              <a:rPr lang="da-DK" dirty="0"/>
              <a:t>8</a:t>
            </a:r>
          </a:p>
          <a:p>
            <a:pPr lvl="8"/>
            <a:r>
              <a:rPr lang="da-DK" dirty="0"/>
              <a:t>9</a:t>
            </a:r>
          </a:p>
        </p:txBody>
      </p:sp>
      <p:sp>
        <p:nvSpPr>
          <p:cNvPr id="7" name="Rectangle 19"/>
          <p:cNvSpPr/>
          <p:nvPr userDrawn="1"/>
        </p:nvSpPr>
        <p:spPr>
          <a:xfrm>
            <a:off x="0" y="2"/>
            <a:ext cx="12192000" cy="332655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EEEFEE">
                  <a:alpha val="93000"/>
                </a:srgbClr>
              </a:gs>
            </a:gsLst>
            <a:lin ang="5400000" scaled="0"/>
            <a:tileRect/>
          </a:gradFill>
          <a:ln w="381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3"/>
          </p:nvPr>
        </p:nvSpPr>
        <p:spPr>
          <a:xfrm>
            <a:off x="3236495" y="85745"/>
            <a:ext cx="6981162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4"/>
          </p:nvPr>
        </p:nvSpPr>
        <p:spPr>
          <a:xfrm>
            <a:off x="11219691" y="85745"/>
            <a:ext cx="381759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2"/>
          </p:nvPr>
        </p:nvSpPr>
        <p:spPr>
          <a:xfrm>
            <a:off x="10329111" y="85745"/>
            <a:ext cx="814976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fld id="{22039412-A1D7-4F56-B074-5441266AA9AA}" type="datetime1">
              <a:rPr lang="da-DK" smtClean="0"/>
              <a:t>22.09.2022</a:t>
            </a:fld>
            <a:endParaRPr lang="da-DK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4"/>
          <a:srcRect l="12043" t="11448" r="17199" b="13844"/>
          <a:stretch/>
        </p:blipFill>
        <p:spPr>
          <a:xfrm>
            <a:off x="335534" y="63578"/>
            <a:ext cx="166516" cy="211296"/>
          </a:xfrm>
          <a:prstGeom prst="rect">
            <a:avLst/>
          </a:prstGeom>
        </p:spPr>
      </p:pic>
      <p:pic>
        <p:nvPicPr>
          <p:cNvPr id="13" name="Picture 27"/>
          <p:cNvPicPr>
            <a:picLocks noChangeAspect="1"/>
          </p:cNvPicPr>
          <p:nvPr userDrawn="1"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94" y="96467"/>
            <a:ext cx="2332648" cy="159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620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4" r:id="rId2"/>
    <p:sldLayoutId id="2147483673" r:id="rId3"/>
    <p:sldLayoutId id="2147483671" r:id="rId4"/>
    <p:sldLayoutId id="2147483659" r:id="rId5"/>
    <p:sldLayoutId id="2147483672" r:id="rId6"/>
    <p:sldLayoutId id="2147483660" r:id="rId7"/>
    <p:sldLayoutId id="2147483662" r:id="rId8"/>
    <p:sldLayoutId id="2147483684" r:id="rId9"/>
    <p:sldLayoutId id="2147483685" r:id="rId10"/>
    <p:sldLayoutId id="2147483677" r:id="rId11"/>
    <p:sldLayoutId id="2147483675" r:id="rId12"/>
    <p:sldLayoutId id="2147483676" r:id="rId13"/>
    <p:sldLayoutId id="2147483678" r:id="rId14"/>
    <p:sldLayoutId id="2147483681" r:id="rId15"/>
    <p:sldLayoutId id="2147483682" r:id="rId16"/>
    <p:sldLayoutId id="2147483683" r:id="rId17"/>
    <p:sldLayoutId id="2147483687" r:id="rId18"/>
    <p:sldLayoutId id="2147483664" r:id="rId19"/>
    <p:sldLayoutId id="2147483665" r:id="rId20"/>
    <p:sldLayoutId id="2147483689" r:id="rId21"/>
    <p:sldLayoutId id="2147483688" r:id="rId22"/>
  </p:sldLayoutIdLst>
  <p:hf hdr="0" ft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000" kern="1200" spc="6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lang="da-DK" sz="24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1pPr>
      <a:lvl2pPr marL="719138" marR="0" indent="-358775" algn="l" defTabSz="914400" rtl="0" eaLnBrk="1" fontAlgn="auto" latinLnBrk="0" hangingPunct="1">
        <a:lnSpc>
          <a:spcPct val="100000"/>
        </a:lnSpc>
        <a:spcBef>
          <a:spcPts val="5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lang="da-DK" sz="20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1073150" indent="-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baseline="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719138" indent="354013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lang="da-DK" sz="18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7pPr>
      <a:lvl8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8pPr>
      <a:lvl9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70" userDrawn="1">
          <p15:clr>
            <a:srgbClr val="F26B43"/>
          </p15:clr>
        </p15:guide>
        <p15:guide id="2" pos="7307" userDrawn="1">
          <p15:clr>
            <a:srgbClr val="F26B43"/>
          </p15:clr>
        </p15:guide>
        <p15:guide id="3" orient="horz" pos="391" userDrawn="1">
          <p15:clr>
            <a:srgbClr val="F26B43"/>
          </p15:clr>
        </p15:guide>
        <p15:guide id="4" orient="horz" pos="935" userDrawn="1">
          <p15:clr>
            <a:srgbClr val="F26B43"/>
          </p15:clr>
        </p15:guide>
        <p15:guide id="5" pos="371" userDrawn="1">
          <p15:clr>
            <a:srgbClr val="F26B43"/>
          </p15:clr>
        </p15:guide>
        <p15:guide id="6" pos="7308" userDrawn="1">
          <p15:clr>
            <a:srgbClr val="F26B43"/>
          </p15:clr>
        </p15:guide>
        <p15:guide id="7" orient="horz" pos="1026" userDrawn="1">
          <p15:clr>
            <a:srgbClr val="F26B43"/>
          </p15:clr>
        </p15:guide>
        <p15:guide id="8" orient="horz" pos="397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tinyurl.com/yykhuczh" TargetMode="Externa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3.png"/><Relationship Id="rId7" Type="http://schemas.openxmlformats.org/officeDocument/2006/relationships/image" Target="../media/image26.png"/><Relationship Id="rId2" Type="http://schemas.openxmlformats.org/officeDocument/2006/relationships/hyperlink" Target="https://tinyurl.com/242jdzmw" TargetMode="Externa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Option </a:t>
            </a:r>
            <a:r>
              <a:rPr lang="en-GB" dirty="0" err="1"/>
              <a:t>typer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Jon Sporring</a:t>
            </a:r>
          </a:p>
          <a:p>
            <a:r>
              <a:rPr lang="en-GB" dirty="0"/>
              <a:t>Department of Computer Science</a:t>
            </a:r>
          </a:p>
          <a:p>
            <a:r>
              <a:rPr lang="en-GB" dirty="0"/>
              <a:t>2022/09/22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587375" y="1020200"/>
            <a:ext cx="4946649" cy="1784200"/>
          </a:xfrm>
        </p:spPr>
        <p:txBody>
          <a:bodyPr/>
          <a:lstStyle/>
          <a:p>
            <a:r>
              <a:rPr lang="en-US" dirty="0" err="1"/>
              <a:t>Introduktion</a:t>
            </a:r>
            <a:r>
              <a:rPr lang="en-US" dirty="0"/>
              <a:t> </a:t>
            </a:r>
            <a:r>
              <a:rPr lang="en-US" dirty="0" err="1"/>
              <a:t>til</a:t>
            </a:r>
            <a:r>
              <a:rPr lang="en-US" dirty="0"/>
              <a:t> </a:t>
            </a:r>
            <a:r>
              <a:rPr lang="en-US" dirty="0" err="1"/>
              <a:t>Programmering</a:t>
            </a:r>
            <a:r>
              <a:rPr lang="en-US" dirty="0"/>
              <a:t> </a:t>
            </a:r>
            <a:r>
              <a:rPr lang="en-US" dirty="0" err="1"/>
              <a:t>og</a:t>
            </a:r>
            <a:r>
              <a:rPr lang="en-US" dirty="0"/>
              <a:t> </a:t>
            </a:r>
            <a:r>
              <a:rPr lang="en-US" dirty="0" err="1"/>
              <a:t>Problemløsning</a:t>
            </a:r>
            <a:r>
              <a:rPr lang="en-US" dirty="0"/>
              <a:t> (</a:t>
            </a:r>
            <a:r>
              <a:rPr lang="en-US" dirty="0" err="1"/>
              <a:t>PoP</a:t>
            </a:r>
            <a:r>
              <a:rPr lang="en-US" dirty="0"/>
              <a:t>)</a:t>
            </a:r>
            <a:endParaRPr lang="en-GB" dirty="0"/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3A5D2-2426-4AED-8EAE-579EFD31C46A}" type="datetime1">
              <a:rPr lang="en-GB" smtClean="0"/>
              <a:t>22/09/2022</a:t>
            </a:fld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pPr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3493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7E78E6-342C-EE1B-3FC9-DFF239D8C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Besvar følgende med den du sidder ved siden af: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682C52-763C-5F55-9846-00CACFB655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22/09/2022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6AF69B-7519-25BE-E65E-8964EE42F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2</a:t>
            </a:fld>
            <a:endParaRPr lang="en-GB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453719D-D217-D5DD-DF11-4A0B24F2D0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76948" y="1485900"/>
            <a:ext cx="6436518" cy="865186"/>
          </a:xfrm>
        </p:spPr>
        <p:txBody>
          <a:bodyPr/>
          <a:lstStyle/>
          <a:p>
            <a:pPr marL="0" indent="0">
              <a:buNone/>
            </a:pPr>
            <a:r>
              <a:rPr lang="en-GB" sz="3600" dirty="0">
                <a:hlinkClick r:id="rId2"/>
              </a:rPr>
              <a:t>https://tinyurl.com/yykhuczh</a:t>
            </a:r>
            <a:endParaRPr lang="en-GB" sz="36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0241AA4-0449-CFD7-7E03-8CEAC2637D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0013" y="1844072"/>
            <a:ext cx="7373592" cy="4856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D5551C6-99DF-C9ED-F07D-78A7C1C2A09A}"/>
              </a:ext>
            </a:extLst>
          </p:cNvPr>
          <p:cNvSpPr txBox="1"/>
          <p:nvPr/>
        </p:nvSpPr>
        <p:spPr>
          <a:xfrm>
            <a:off x="1482142" y="6488668"/>
            <a:ext cx="9254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Servicemeddelelse: De næste kapitler </a:t>
            </a:r>
            <a:r>
              <a:rPr lang="en-GB" dirty="0"/>
              <a:t>i</a:t>
            </a:r>
            <a:r>
              <a:rPr lang="en-DK" dirty="0"/>
              <a:t> bogen er klar (med smårettelser til de nuværrende)</a:t>
            </a:r>
          </a:p>
        </p:txBody>
      </p:sp>
    </p:spTree>
    <p:extLst>
      <p:ext uri="{BB962C8B-B14F-4D97-AF65-F5344CB8AC3E}">
        <p14:creationId xmlns:p14="http://schemas.microsoft.com/office/powerpoint/2010/main" val="407425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00C5EB13-1948-6019-02C7-077C5CD7A304}"/>
              </a:ext>
            </a:extLst>
          </p:cNvPr>
          <p:cNvSpPr txBox="1"/>
          <p:nvPr/>
        </p:nvSpPr>
        <p:spPr>
          <a:xfrm>
            <a:off x="485147" y="1201198"/>
            <a:ext cx="1148156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cs typeface="Courier New" panose="02070309020205020404" pitchFamily="49" charset="0"/>
              </a:rPr>
              <a:t>Divisions med 0</a:t>
            </a:r>
          </a:p>
          <a:p>
            <a:pPr lvl="1"/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let div a b = a/b</a:t>
            </a:r>
          </a:p>
          <a:p>
            <a:pPr lvl="1"/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div 3 0;;</a:t>
            </a:r>
          </a:p>
          <a:p>
            <a:pPr lvl="1"/>
            <a:r>
              <a:rPr lang="en-GB" dirty="0" err="1">
                <a:highlight>
                  <a:srgbClr val="00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System.DivideByZeroException</a:t>
            </a:r>
            <a:r>
              <a:rPr lang="en-GB" dirty="0">
                <a:highlight>
                  <a:srgbClr val="00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: Attempted to divide by zero.</a:t>
            </a:r>
          </a:p>
          <a:p>
            <a:pPr lvl="1"/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  at &lt;StartupCode$FSI_0002&gt;.$FSI_0002.main@() in /Users/jrh630/repositories/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/lectures/03ValuesTypesComments/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stdin:line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2</a:t>
            </a:r>
          </a:p>
          <a:p>
            <a:pPr lvl="1"/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Stopped due to error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21CE9A-AF84-D343-8A77-BFF4BCB1C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Fejlhåndtering</a:t>
            </a:r>
            <a:r>
              <a:rPr lang="en-GB" dirty="0"/>
              <a:t> med option </a:t>
            </a:r>
            <a:r>
              <a:rPr lang="en-GB" dirty="0" err="1"/>
              <a:t>typer</a:t>
            </a:r>
            <a:endParaRPr lang="en-GB" dirty="0">
              <a:effectLst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22CD44-E087-6C4D-A6B1-F391897EA3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22/09/2022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212D64-B45D-374C-9E50-A3A2EB35B8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3</a:t>
            </a:fld>
            <a:endParaRPr lang="en-GB" dirty="0"/>
          </a:p>
        </p:txBody>
      </p:sp>
      <p:sp>
        <p:nvSpPr>
          <p:cNvPr id="14" name="Cloud 13">
            <a:extLst>
              <a:ext uri="{FF2B5EF4-FFF2-40B4-BE49-F238E27FC236}">
                <a16:creationId xmlns:a16="http://schemas.microsoft.com/office/drawing/2014/main" id="{37FBBD9C-7AE7-1706-0F8E-AD96248ACDB3}"/>
              </a:ext>
            </a:extLst>
          </p:cNvPr>
          <p:cNvSpPr/>
          <p:nvPr/>
        </p:nvSpPr>
        <p:spPr>
          <a:xfrm>
            <a:off x="485147" y="4026859"/>
            <a:ext cx="3995530" cy="2663687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12209C6-063E-3B67-257A-00A944929D39}"/>
              </a:ext>
            </a:extLst>
          </p:cNvPr>
          <p:cNvSpPr txBox="1"/>
          <p:nvPr/>
        </p:nvSpPr>
        <p:spPr>
          <a:xfrm>
            <a:off x="2285994" y="4970936"/>
            <a:ext cx="4924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</a:p>
        </p:txBody>
      </p:sp>
      <p:sp>
        <p:nvSpPr>
          <p:cNvPr id="16" name="Cloud 15">
            <a:extLst>
              <a:ext uri="{FF2B5EF4-FFF2-40B4-BE49-F238E27FC236}">
                <a16:creationId xmlns:a16="http://schemas.microsoft.com/office/drawing/2014/main" id="{EE085285-302E-4CEE-C75F-3282A42016BB}"/>
              </a:ext>
            </a:extLst>
          </p:cNvPr>
          <p:cNvSpPr/>
          <p:nvPr/>
        </p:nvSpPr>
        <p:spPr>
          <a:xfrm>
            <a:off x="6588477" y="3251347"/>
            <a:ext cx="5378235" cy="3339832"/>
          </a:xfrm>
          <a:prstGeom prst="cloud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A6CF9A0-6EA9-3487-E2FC-2BDEDC6ECA4E}"/>
              </a:ext>
            </a:extLst>
          </p:cNvPr>
          <p:cNvSpPr txBox="1"/>
          <p:nvPr/>
        </p:nvSpPr>
        <p:spPr>
          <a:xfrm>
            <a:off x="10559602" y="6216606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>
                <a:latin typeface="Courier New" panose="02070309020205020404" pitchFamily="49" charset="0"/>
                <a:cs typeface="Courier New" panose="02070309020205020404" pitchFamily="49" charset="0"/>
              </a:rPr>
              <a:t>X option</a:t>
            </a:r>
          </a:p>
        </p:txBody>
      </p:sp>
      <p:sp>
        <p:nvSpPr>
          <p:cNvPr id="18" name="Cloud 17">
            <a:extLst>
              <a:ext uri="{FF2B5EF4-FFF2-40B4-BE49-F238E27FC236}">
                <a16:creationId xmlns:a16="http://schemas.microsoft.com/office/drawing/2014/main" id="{3773AD12-9A7B-DFAF-9424-5059B77D45D6}"/>
              </a:ext>
            </a:extLst>
          </p:cNvPr>
          <p:cNvSpPr/>
          <p:nvPr/>
        </p:nvSpPr>
        <p:spPr>
          <a:xfrm>
            <a:off x="7848920" y="3760444"/>
            <a:ext cx="2936753" cy="1633146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655ECDC-106F-047A-C34A-2159329C3613}"/>
              </a:ext>
            </a:extLst>
          </p:cNvPr>
          <p:cNvSpPr txBox="1"/>
          <p:nvPr/>
        </p:nvSpPr>
        <p:spPr>
          <a:xfrm>
            <a:off x="8330917" y="4188287"/>
            <a:ext cx="22286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Some x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F46F31E-0873-8FEE-AE9A-03FE22FA1D84}"/>
              </a:ext>
            </a:extLst>
          </p:cNvPr>
          <p:cNvSpPr txBox="1"/>
          <p:nvPr/>
        </p:nvSpPr>
        <p:spPr>
          <a:xfrm>
            <a:off x="4137443" y="6217078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22A3B38-E526-67D9-38FC-182A565060CE}"/>
              </a:ext>
            </a:extLst>
          </p:cNvPr>
          <p:cNvSpPr txBox="1"/>
          <p:nvPr/>
        </p:nvSpPr>
        <p:spPr>
          <a:xfrm>
            <a:off x="8556988" y="5524443"/>
            <a:ext cx="22286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None</a:t>
            </a:r>
          </a:p>
        </p:txBody>
      </p:sp>
      <p:sp>
        <p:nvSpPr>
          <p:cNvPr id="23" name="Arc 22">
            <a:extLst>
              <a:ext uri="{FF2B5EF4-FFF2-40B4-BE49-F238E27FC236}">
                <a16:creationId xmlns:a16="http://schemas.microsoft.com/office/drawing/2014/main" id="{9EB7D067-0A1D-811E-2FD8-F5314C4A0112}"/>
              </a:ext>
            </a:extLst>
          </p:cNvPr>
          <p:cNvSpPr>
            <a:spLocks noChangeAspect="1"/>
          </p:cNvSpPr>
          <p:nvPr/>
        </p:nvSpPr>
        <p:spPr>
          <a:xfrm>
            <a:off x="4465106" y="4588343"/>
            <a:ext cx="2160000" cy="2160000"/>
          </a:xfrm>
          <a:prstGeom prst="arc">
            <a:avLst>
              <a:gd name="adj1" fmla="val 13340400"/>
              <a:gd name="adj2" fmla="val 19053725"/>
            </a:avLst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4CBF490-CD5E-57F2-1D7C-8719D4F6768C}"/>
              </a:ext>
            </a:extLst>
          </p:cNvPr>
          <p:cNvSpPr txBox="1"/>
          <p:nvPr/>
        </p:nvSpPr>
        <p:spPr>
          <a:xfrm>
            <a:off x="4480677" y="4069113"/>
            <a:ext cx="21002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O</a:t>
            </a:r>
            <a:r>
              <a:rPr lang="en-DK" dirty="0"/>
              <a:t>ption indpakning</a:t>
            </a:r>
          </a:p>
        </p:txBody>
      </p:sp>
    </p:spTree>
    <p:extLst>
      <p:ext uri="{BB962C8B-B14F-4D97-AF65-F5344CB8AC3E}">
        <p14:creationId xmlns:p14="http://schemas.microsoft.com/office/powerpoint/2010/main" val="155300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/>
      <p:bldP spid="16" grpId="0" animBg="1"/>
      <p:bldP spid="17" grpId="0"/>
      <p:bldP spid="18" grpId="0" animBg="1"/>
      <p:bldP spid="19" grpId="0"/>
      <p:bldP spid="20" grpId="0"/>
      <p:bldP spid="22" grpId="0"/>
      <p:bldP spid="23" grpId="0" animBg="1"/>
      <p:bldP spid="2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21CE9A-AF84-D343-8A77-BFF4BCB1C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Fejlhåndtering</a:t>
            </a:r>
            <a:r>
              <a:rPr lang="en-GB" dirty="0"/>
              <a:t> med option </a:t>
            </a:r>
            <a:r>
              <a:rPr lang="en-GB" dirty="0" err="1"/>
              <a:t>typer</a:t>
            </a:r>
            <a:endParaRPr lang="en-GB" dirty="0">
              <a:effectLst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22CD44-E087-6C4D-A6B1-F391897EA3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22/09/2022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212D64-B45D-374C-9E50-A3A2EB35B8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4</a:t>
            </a:fld>
            <a:endParaRPr lang="en-GB" dirty="0"/>
          </a:p>
        </p:txBody>
      </p:sp>
      <p:sp>
        <p:nvSpPr>
          <p:cNvPr id="14" name="Cloud 13">
            <a:extLst>
              <a:ext uri="{FF2B5EF4-FFF2-40B4-BE49-F238E27FC236}">
                <a16:creationId xmlns:a16="http://schemas.microsoft.com/office/drawing/2014/main" id="{37FBBD9C-7AE7-1706-0F8E-AD96248ACDB3}"/>
              </a:ext>
            </a:extLst>
          </p:cNvPr>
          <p:cNvSpPr/>
          <p:nvPr/>
        </p:nvSpPr>
        <p:spPr>
          <a:xfrm>
            <a:off x="485147" y="1326513"/>
            <a:ext cx="3995530" cy="2663687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12209C6-063E-3B67-257A-00A944929D39}"/>
              </a:ext>
            </a:extLst>
          </p:cNvPr>
          <p:cNvSpPr txBox="1"/>
          <p:nvPr/>
        </p:nvSpPr>
        <p:spPr>
          <a:xfrm>
            <a:off x="2285994" y="2270590"/>
            <a:ext cx="4924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</a:p>
        </p:txBody>
      </p:sp>
      <p:sp>
        <p:nvSpPr>
          <p:cNvPr id="16" name="Cloud 15">
            <a:extLst>
              <a:ext uri="{FF2B5EF4-FFF2-40B4-BE49-F238E27FC236}">
                <a16:creationId xmlns:a16="http://schemas.microsoft.com/office/drawing/2014/main" id="{EE085285-302E-4CEE-C75F-3282A42016BB}"/>
              </a:ext>
            </a:extLst>
          </p:cNvPr>
          <p:cNvSpPr/>
          <p:nvPr/>
        </p:nvSpPr>
        <p:spPr>
          <a:xfrm>
            <a:off x="6588477" y="551001"/>
            <a:ext cx="5378235" cy="3339832"/>
          </a:xfrm>
          <a:prstGeom prst="cloud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A6CF9A0-6EA9-3487-E2FC-2BDEDC6ECA4E}"/>
              </a:ext>
            </a:extLst>
          </p:cNvPr>
          <p:cNvSpPr txBox="1"/>
          <p:nvPr/>
        </p:nvSpPr>
        <p:spPr>
          <a:xfrm>
            <a:off x="10559602" y="3516260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>
                <a:latin typeface="Courier New" panose="02070309020205020404" pitchFamily="49" charset="0"/>
                <a:cs typeface="Courier New" panose="02070309020205020404" pitchFamily="49" charset="0"/>
              </a:rPr>
              <a:t>X option</a:t>
            </a:r>
          </a:p>
        </p:txBody>
      </p:sp>
      <p:sp>
        <p:nvSpPr>
          <p:cNvPr id="18" name="Cloud 17">
            <a:extLst>
              <a:ext uri="{FF2B5EF4-FFF2-40B4-BE49-F238E27FC236}">
                <a16:creationId xmlns:a16="http://schemas.microsoft.com/office/drawing/2014/main" id="{3773AD12-9A7B-DFAF-9424-5059B77D45D6}"/>
              </a:ext>
            </a:extLst>
          </p:cNvPr>
          <p:cNvSpPr/>
          <p:nvPr/>
        </p:nvSpPr>
        <p:spPr>
          <a:xfrm>
            <a:off x="7848920" y="1060098"/>
            <a:ext cx="2936753" cy="1633146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655ECDC-106F-047A-C34A-2159329C3613}"/>
              </a:ext>
            </a:extLst>
          </p:cNvPr>
          <p:cNvSpPr txBox="1"/>
          <p:nvPr/>
        </p:nvSpPr>
        <p:spPr>
          <a:xfrm>
            <a:off x="8330917" y="1487941"/>
            <a:ext cx="22286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Some x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F46F31E-0873-8FEE-AE9A-03FE22FA1D84}"/>
              </a:ext>
            </a:extLst>
          </p:cNvPr>
          <p:cNvSpPr txBox="1"/>
          <p:nvPr/>
        </p:nvSpPr>
        <p:spPr>
          <a:xfrm>
            <a:off x="4137443" y="3516732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22A3B38-E526-67D9-38FC-182A565060CE}"/>
              </a:ext>
            </a:extLst>
          </p:cNvPr>
          <p:cNvSpPr txBox="1"/>
          <p:nvPr/>
        </p:nvSpPr>
        <p:spPr>
          <a:xfrm>
            <a:off x="8556988" y="2824097"/>
            <a:ext cx="22286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None</a:t>
            </a:r>
          </a:p>
        </p:txBody>
      </p:sp>
      <p:sp>
        <p:nvSpPr>
          <p:cNvPr id="23" name="Arc 22">
            <a:extLst>
              <a:ext uri="{FF2B5EF4-FFF2-40B4-BE49-F238E27FC236}">
                <a16:creationId xmlns:a16="http://schemas.microsoft.com/office/drawing/2014/main" id="{9EB7D067-0A1D-811E-2FD8-F5314C4A0112}"/>
              </a:ext>
            </a:extLst>
          </p:cNvPr>
          <p:cNvSpPr>
            <a:spLocks noChangeAspect="1"/>
          </p:cNvSpPr>
          <p:nvPr/>
        </p:nvSpPr>
        <p:spPr>
          <a:xfrm>
            <a:off x="4465106" y="1887997"/>
            <a:ext cx="2160000" cy="2160000"/>
          </a:xfrm>
          <a:prstGeom prst="arc">
            <a:avLst>
              <a:gd name="adj1" fmla="val 13340400"/>
              <a:gd name="adj2" fmla="val 19053725"/>
            </a:avLst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4CBF490-CD5E-57F2-1D7C-8719D4F6768C}"/>
              </a:ext>
            </a:extLst>
          </p:cNvPr>
          <p:cNvSpPr txBox="1"/>
          <p:nvPr/>
        </p:nvSpPr>
        <p:spPr>
          <a:xfrm>
            <a:off x="4480677" y="1368767"/>
            <a:ext cx="21002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O</a:t>
            </a:r>
            <a:r>
              <a:rPr lang="en-DK" dirty="0"/>
              <a:t>ption indpakning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08AFFF-137A-54A9-DF67-38B16B300A71}"/>
              </a:ext>
            </a:extLst>
          </p:cNvPr>
          <p:cNvSpPr txBox="1"/>
          <p:nvPr/>
        </p:nvSpPr>
        <p:spPr>
          <a:xfrm>
            <a:off x="485147" y="4140098"/>
            <a:ext cx="5147563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type packet = Error | Value of int;;</a:t>
            </a:r>
          </a:p>
          <a:p>
            <a:r>
              <a:rPr lang="en-GB" dirty="0">
                <a:solidFill>
                  <a:srgbClr val="E5E5E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type</a:t>
            </a:r>
            <a:r>
              <a:rPr lang="en-GB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dirty="0">
                <a:solidFill>
                  <a:srgbClr val="2CEEE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packet</a:t>
            </a:r>
            <a:r>
              <a:rPr lang="en-GB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</a:t>
            </a:r>
            <a:endParaRPr lang="en-GB" dirty="0">
              <a:solidFill>
                <a:srgbClr val="2CEEEB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| </a:t>
            </a:r>
            <a:r>
              <a:rPr lang="en-GB" dirty="0">
                <a:solidFill>
                  <a:srgbClr val="FB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Error</a:t>
            </a:r>
          </a:p>
          <a:p>
            <a:r>
              <a:rPr lang="en-GB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| </a:t>
            </a:r>
            <a:r>
              <a:rPr lang="en-GB" dirty="0">
                <a:solidFill>
                  <a:srgbClr val="FB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lang="en-GB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dirty="0">
                <a:solidFill>
                  <a:srgbClr val="E5E5E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of</a:t>
            </a:r>
            <a:r>
              <a:rPr lang="en-GB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dirty="0">
                <a:solidFill>
                  <a:srgbClr val="2CEEE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endParaRPr lang="en-GB" dirty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br>
              <a:rPr lang="en-GB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let a = Error;;</a:t>
            </a:r>
          </a:p>
          <a:p>
            <a:r>
              <a:rPr lang="en-GB" dirty="0" err="1">
                <a:solidFill>
                  <a:srgbClr val="E5E5E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GB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a: </a:t>
            </a:r>
            <a:r>
              <a:rPr lang="en-GB" dirty="0">
                <a:solidFill>
                  <a:srgbClr val="2CEEE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packet</a:t>
            </a:r>
            <a:r>
              <a:rPr lang="en-GB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Error</a:t>
            </a:r>
          </a:p>
          <a:p>
            <a:r>
              <a:rPr lang="en-GB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let b = Value 3;;   </a:t>
            </a:r>
          </a:p>
          <a:p>
            <a:r>
              <a:rPr lang="en-GB" dirty="0" err="1">
                <a:solidFill>
                  <a:srgbClr val="E5E5E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GB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b: </a:t>
            </a:r>
            <a:r>
              <a:rPr lang="en-GB" dirty="0">
                <a:solidFill>
                  <a:srgbClr val="2CEEE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packet</a:t>
            </a:r>
            <a:r>
              <a:rPr lang="en-GB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Value </a:t>
            </a:r>
            <a:r>
              <a:rPr lang="en-GB" dirty="0">
                <a:solidFill>
                  <a:srgbClr val="2FE71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endParaRPr lang="en-GB" dirty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F769D1-220E-F970-3DFC-CA17A1FD2E63}"/>
              </a:ext>
            </a:extLst>
          </p:cNvPr>
          <p:cNvSpPr txBox="1"/>
          <p:nvPr/>
        </p:nvSpPr>
        <p:spPr>
          <a:xfrm>
            <a:off x="6095207" y="4971094"/>
            <a:ext cx="5226111" cy="461665"/>
          </a:xfrm>
          <a:prstGeom prst="rect">
            <a:avLst/>
          </a:prstGeom>
          <a:noFill/>
          <a:ln w="63500">
            <a:solidFill>
              <a:schemeClr val="accent1">
                <a:shade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DK" sz="2400" dirty="0"/>
              <a:t>Option typen kan holde vilkårlig type</a:t>
            </a:r>
          </a:p>
        </p:txBody>
      </p:sp>
    </p:spTree>
    <p:extLst>
      <p:ext uri="{BB962C8B-B14F-4D97-AF65-F5344CB8AC3E}">
        <p14:creationId xmlns:p14="http://schemas.microsoft.com/office/powerpoint/2010/main" val="1367204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00C5EB13-1948-6019-02C7-077C5CD7A304}"/>
              </a:ext>
            </a:extLst>
          </p:cNvPr>
          <p:cNvSpPr txBox="1"/>
          <p:nvPr/>
        </p:nvSpPr>
        <p:spPr>
          <a:xfrm>
            <a:off x="485147" y="4101486"/>
            <a:ext cx="574420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let div a b =        </a:t>
            </a:r>
          </a:p>
          <a:p>
            <a:r>
              <a:rPr lang="en-GB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match b with       </a:t>
            </a:r>
          </a:p>
          <a:p>
            <a:r>
              <a:rPr lang="en-GB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0 -&gt; None        </a:t>
            </a:r>
          </a:p>
          <a:p>
            <a:r>
              <a:rPr lang="en-GB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| _ -&gt; Some (a/b)  </a:t>
            </a:r>
          </a:p>
          <a:p>
            <a:r>
              <a:rPr lang="en-GB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div 3 0;;</a:t>
            </a:r>
          </a:p>
          <a:p>
            <a:r>
              <a:rPr lang="en-GB" dirty="0" err="1">
                <a:solidFill>
                  <a:srgbClr val="E5E5E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GB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div: a: </a:t>
            </a:r>
            <a:r>
              <a:rPr lang="en-GB" dirty="0">
                <a:solidFill>
                  <a:srgbClr val="2CEEE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GB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-&gt; b: </a:t>
            </a:r>
            <a:r>
              <a:rPr lang="en-GB" dirty="0">
                <a:solidFill>
                  <a:srgbClr val="2CEEE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GB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-&gt; </a:t>
            </a:r>
            <a:r>
              <a:rPr lang="en-GB" dirty="0">
                <a:solidFill>
                  <a:srgbClr val="2CEEE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GB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dirty="0">
                <a:solidFill>
                  <a:srgbClr val="2CEEE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option</a:t>
            </a:r>
            <a:endParaRPr lang="en-GB" dirty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dirty="0" err="1">
                <a:solidFill>
                  <a:srgbClr val="E5E5E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GB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it: </a:t>
            </a:r>
            <a:r>
              <a:rPr lang="en-GB" dirty="0">
                <a:solidFill>
                  <a:srgbClr val="2CEEE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GB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dirty="0">
                <a:solidFill>
                  <a:srgbClr val="2CEEE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option</a:t>
            </a:r>
            <a:r>
              <a:rPr lang="en-GB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None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21CE9A-AF84-D343-8A77-BFF4BCB1C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Fejlhåndtering</a:t>
            </a:r>
            <a:r>
              <a:rPr lang="en-GB" dirty="0"/>
              <a:t> med option </a:t>
            </a:r>
            <a:r>
              <a:rPr lang="en-GB" dirty="0" err="1"/>
              <a:t>typer</a:t>
            </a:r>
            <a:endParaRPr lang="en-GB" dirty="0">
              <a:effectLst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22CD44-E087-6C4D-A6B1-F391897EA3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22/09/2022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212D64-B45D-374C-9E50-A3A2EB35B8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5</a:t>
            </a:fld>
            <a:endParaRPr lang="en-GB" dirty="0"/>
          </a:p>
        </p:txBody>
      </p:sp>
      <p:sp>
        <p:nvSpPr>
          <p:cNvPr id="14" name="Cloud 13">
            <a:extLst>
              <a:ext uri="{FF2B5EF4-FFF2-40B4-BE49-F238E27FC236}">
                <a16:creationId xmlns:a16="http://schemas.microsoft.com/office/drawing/2014/main" id="{37FBBD9C-7AE7-1706-0F8E-AD96248ACDB3}"/>
              </a:ext>
            </a:extLst>
          </p:cNvPr>
          <p:cNvSpPr/>
          <p:nvPr/>
        </p:nvSpPr>
        <p:spPr>
          <a:xfrm>
            <a:off x="485147" y="1326513"/>
            <a:ext cx="3995530" cy="2663687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12209C6-063E-3B67-257A-00A944929D39}"/>
              </a:ext>
            </a:extLst>
          </p:cNvPr>
          <p:cNvSpPr txBox="1"/>
          <p:nvPr/>
        </p:nvSpPr>
        <p:spPr>
          <a:xfrm>
            <a:off x="2285994" y="2270590"/>
            <a:ext cx="4924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</a:p>
        </p:txBody>
      </p:sp>
      <p:sp>
        <p:nvSpPr>
          <p:cNvPr id="16" name="Cloud 15">
            <a:extLst>
              <a:ext uri="{FF2B5EF4-FFF2-40B4-BE49-F238E27FC236}">
                <a16:creationId xmlns:a16="http://schemas.microsoft.com/office/drawing/2014/main" id="{EE085285-302E-4CEE-C75F-3282A42016BB}"/>
              </a:ext>
            </a:extLst>
          </p:cNvPr>
          <p:cNvSpPr/>
          <p:nvPr/>
        </p:nvSpPr>
        <p:spPr>
          <a:xfrm>
            <a:off x="6588477" y="551001"/>
            <a:ext cx="5378235" cy="3339832"/>
          </a:xfrm>
          <a:prstGeom prst="cloud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A6CF9A0-6EA9-3487-E2FC-2BDEDC6ECA4E}"/>
              </a:ext>
            </a:extLst>
          </p:cNvPr>
          <p:cNvSpPr txBox="1"/>
          <p:nvPr/>
        </p:nvSpPr>
        <p:spPr>
          <a:xfrm>
            <a:off x="10559602" y="3516260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>
                <a:latin typeface="Courier New" panose="02070309020205020404" pitchFamily="49" charset="0"/>
                <a:cs typeface="Courier New" panose="02070309020205020404" pitchFamily="49" charset="0"/>
              </a:rPr>
              <a:t>X option</a:t>
            </a:r>
          </a:p>
        </p:txBody>
      </p:sp>
      <p:sp>
        <p:nvSpPr>
          <p:cNvPr id="18" name="Cloud 17">
            <a:extLst>
              <a:ext uri="{FF2B5EF4-FFF2-40B4-BE49-F238E27FC236}">
                <a16:creationId xmlns:a16="http://schemas.microsoft.com/office/drawing/2014/main" id="{3773AD12-9A7B-DFAF-9424-5059B77D45D6}"/>
              </a:ext>
            </a:extLst>
          </p:cNvPr>
          <p:cNvSpPr/>
          <p:nvPr/>
        </p:nvSpPr>
        <p:spPr>
          <a:xfrm>
            <a:off x="7848920" y="1060098"/>
            <a:ext cx="2936753" cy="1633146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655ECDC-106F-047A-C34A-2159329C3613}"/>
              </a:ext>
            </a:extLst>
          </p:cNvPr>
          <p:cNvSpPr txBox="1"/>
          <p:nvPr/>
        </p:nvSpPr>
        <p:spPr>
          <a:xfrm>
            <a:off x="8330917" y="1487941"/>
            <a:ext cx="22286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Some x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F46F31E-0873-8FEE-AE9A-03FE22FA1D84}"/>
              </a:ext>
            </a:extLst>
          </p:cNvPr>
          <p:cNvSpPr txBox="1"/>
          <p:nvPr/>
        </p:nvSpPr>
        <p:spPr>
          <a:xfrm>
            <a:off x="4137443" y="3516732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22A3B38-E526-67D9-38FC-182A565060CE}"/>
              </a:ext>
            </a:extLst>
          </p:cNvPr>
          <p:cNvSpPr txBox="1"/>
          <p:nvPr/>
        </p:nvSpPr>
        <p:spPr>
          <a:xfrm>
            <a:off x="8556988" y="2824097"/>
            <a:ext cx="22286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None</a:t>
            </a:r>
          </a:p>
        </p:txBody>
      </p:sp>
      <p:sp>
        <p:nvSpPr>
          <p:cNvPr id="23" name="Arc 22">
            <a:extLst>
              <a:ext uri="{FF2B5EF4-FFF2-40B4-BE49-F238E27FC236}">
                <a16:creationId xmlns:a16="http://schemas.microsoft.com/office/drawing/2014/main" id="{9EB7D067-0A1D-811E-2FD8-F5314C4A0112}"/>
              </a:ext>
            </a:extLst>
          </p:cNvPr>
          <p:cNvSpPr>
            <a:spLocks noChangeAspect="1"/>
          </p:cNvSpPr>
          <p:nvPr/>
        </p:nvSpPr>
        <p:spPr>
          <a:xfrm>
            <a:off x="4465106" y="1887997"/>
            <a:ext cx="2160000" cy="2160000"/>
          </a:xfrm>
          <a:prstGeom prst="arc">
            <a:avLst>
              <a:gd name="adj1" fmla="val 13340400"/>
              <a:gd name="adj2" fmla="val 19053725"/>
            </a:avLst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4CBF490-CD5E-57F2-1D7C-8719D4F6768C}"/>
              </a:ext>
            </a:extLst>
          </p:cNvPr>
          <p:cNvSpPr txBox="1"/>
          <p:nvPr/>
        </p:nvSpPr>
        <p:spPr>
          <a:xfrm>
            <a:off x="4480677" y="1368767"/>
            <a:ext cx="21002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O</a:t>
            </a:r>
            <a:r>
              <a:rPr lang="en-DK" dirty="0"/>
              <a:t>ption indpakning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09B0AB-E8EB-F14B-8428-A539B65BCA38}"/>
              </a:ext>
            </a:extLst>
          </p:cNvPr>
          <p:cNvSpPr txBox="1"/>
          <p:nvPr/>
        </p:nvSpPr>
        <p:spPr>
          <a:xfrm>
            <a:off x="6229350" y="4083415"/>
            <a:ext cx="592034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let print (x: 'a option) = </a:t>
            </a:r>
          </a:p>
          <a:p>
            <a:r>
              <a:rPr lang="en-GB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match x with</a:t>
            </a:r>
          </a:p>
          <a:p>
            <a:r>
              <a:rPr lang="en-GB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None -&gt; </a:t>
            </a:r>
            <a:r>
              <a:rPr lang="en-GB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printfn</a:t>
            </a:r>
            <a:r>
              <a:rPr lang="en-GB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"Divide by 0 error"</a:t>
            </a:r>
          </a:p>
          <a:p>
            <a:r>
              <a:rPr lang="en-GB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| Some y -&gt; </a:t>
            </a:r>
            <a:r>
              <a:rPr lang="en-GB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printfn</a:t>
            </a:r>
            <a:r>
              <a:rPr lang="en-GB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"%A" y</a:t>
            </a:r>
          </a:p>
          <a:p>
            <a:r>
              <a:rPr lang="en-GB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div 3 0 |&gt; print  </a:t>
            </a:r>
          </a:p>
          <a:p>
            <a:r>
              <a:rPr lang="en-GB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div 3 2 |&gt; print;;</a:t>
            </a:r>
          </a:p>
          <a:p>
            <a:r>
              <a:rPr lang="en-GB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Divide by 0 error</a:t>
            </a:r>
          </a:p>
          <a:p>
            <a:r>
              <a:rPr lang="en-GB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  <a:p>
            <a:r>
              <a:rPr lang="en-GB" dirty="0" err="1">
                <a:solidFill>
                  <a:srgbClr val="E5E5E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GB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print: x: </a:t>
            </a:r>
            <a:r>
              <a:rPr lang="en-GB" dirty="0">
                <a:solidFill>
                  <a:srgbClr val="2CEEE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'a</a:t>
            </a:r>
            <a:r>
              <a:rPr lang="en-GB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dirty="0">
                <a:solidFill>
                  <a:srgbClr val="2CEEE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option</a:t>
            </a:r>
            <a:r>
              <a:rPr lang="en-GB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-&gt; </a:t>
            </a:r>
            <a:r>
              <a:rPr lang="en-GB" dirty="0">
                <a:solidFill>
                  <a:srgbClr val="2CEEE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unit</a:t>
            </a:r>
            <a:endParaRPr lang="en-GB" dirty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dirty="0" err="1">
                <a:solidFill>
                  <a:srgbClr val="E5E5E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GB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it: </a:t>
            </a:r>
            <a:r>
              <a:rPr lang="en-GB" dirty="0">
                <a:solidFill>
                  <a:srgbClr val="2CEEE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unit</a:t>
            </a:r>
            <a:r>
              <a:rPr lang="en-GB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()</a:t>
            </a:r>
          </a:p>
        </p:txBody>
      </p:sp>
    </p:spTree>
    <p:extLst>
      <p:ext uri="{BB962C8B-B14F-4D97-AF65-F5344CB8AC3E}">
        <p14:creationId xmlns:p14="http://schemas.microsoft.com/office/powerpoint/2010/main" val="1380049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21CE9A-AF84-D343-8A77-BFF4BCB1C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Sammensætning</a:t>
            </a:r>
            <a:r>
              <a:rPr lang="en-GB" dirty="0"/>
              <a:t> </a:t>
            </a:r>
            <a:r>
              <a:rPr lang="en-GB" dirty="0" err="1"/>
              <a:t>af</a:t>
            </a:r>
            <a:r>
              <a:rPr lang="en-GB" dirty="0"/>
              <a:t> </a:t>
            </a:r>
            <a:r>
              <a:rPr lang="en-GB" dirty="0" err="1"/>
              <a:t>funktioner</a:t>
            </a:r>
            <a:r>
              <a:rPr lang="en-GB" dirty="0"/>
              <a:t> f: ‘a -&gt; ‘b option</a:t>
            </a:r>
            <a:endParaRPr lang="en-GB" dirty="0">
              <a:effectLst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9FEF5D-C5F5-E34C-BCE4-D00A43BBB9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8964" y="1345565"/>
            <a:ext cx="11012486" cy="5512435"/>
          </a:xfrm>
        </p:spPr>
        <p:txBody>
          <a:bodyPr/>
          <a:lstStyle/>
          <a:p>
            <a:pPr marL="0" indent="0">
              <a:buNone/>
            </a:pPr>
            <a:r>
              <a:rPr lang="en-GB" sz="2000" dirty="0" err="1"/>
              <a:t>Følgende</a:t>
            </a:r>
            <a:r>
              <a:rPr lang="en-GB" sz="2000" dirty="0"/>
              <a:t> </a:t>
            </a:r>
            <a:r>
              <a:rPr lang="en-GB" sz="2000" dirty="0" err="1"/>
              <a:t>funktioner</a:t>
            </a:r>
            <a:r>
              <a:rPr lang="en-GB" sz="2000" dirty="0"/>
              <a:t> </a:t>
            </a:r>
            <a:r>
              <a:rPr lang="en-GB" sz="2000" dirty="0" err="1"/>
              <a:t>håndterer</a:t>
            </a:r>
            <a:r>
              <a:rPr lang="en-GB" sz="2000" dirty="0"/>
              <a:t> </a:t>
            </a:r>
            <a:r>
              <a:rPr lang="en-GB" sz="2000" dirty="0" err="1"/>
              <a:t>evt</a:t>
            </a:r>
            <a:r>
              <a:rPr lang="en-GB" sz="2000" dirty="0"/>
              <a:t>. </a:t>
            </a:r>
            <a:r>
              <a:rPr lang="en-GB" sz="2000" dirty="0" err="1"/>
              <a:t>fejl</a:t>
            </a:r>
            <a:r>
              <a:rPr lang="en-GB" sz="2000" dirty="0"/>
              <a:t> med option-</a:t>
            </a:r>
            <a:r>
              <a:rPr lang="en-GB" sz="2000" dirty="0" err="1"/>
              <a:t>typer</a:t>
            </a:r>
            <a:r>
              <a:rPr lang="en-GB" sz="2000" dirty="0"/>
              <a:t>:</a:t>
            </a:r>
          </a:p>
          <a:p>
            <a:pPr marL="357188" lvl="1" indent="0">
              <a:buNone/>
            </a:pP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let </a:t>
            </a:r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myLog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(x: float) : float option = </a:t>
            </a:r>
          </a:p>
          <a:p>
            <a:pPr marL="357188" lvl="1" indent="0">
              <a:buNone/>
            </a:pP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if x &gt; 0.0 then Some (log x) else None</a:t>
            </a:r>
          </a:p>
          <a:p>
            <a:pPr marL="357188" lvl="1" indent="0">
              <a:buNone/>
            </a:pP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let </a:t>
            </a:r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mySqrt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(x: float) : float option = </a:t>
            </a:r>
          </a:p>
          <a:p>
            <a:pPr marL="357188" lvl="1" indent="0">
              <a:buNone/>
            </a:pP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if x &gt;= 0.0 then Some (sqrt x) else None;;</a:t>
            </a:r>
          </a:p>
          <a:p>
            <a:pPr marL="0" indent="0">
              <a:buNone/>
            </a:pPr>
            <a:r>
              <a:rPr lang="en-GB" sz="2000" dirty="0" err="1"/>
              <a:t>Direkte</a:t>
            </a:r>
            <a:r>
              <a:rPr lang="en-GB" sz="2000" dirty="0"/>
              <a:t> </a:t>
            </a:r>
            <a:r>
              <a:rPr lang="en-GB" sz="2000" dirty="0" err="1"/>
              <a:t>sammensætning</a:t>
            </a:r>
            <a:r>
              <a:rPr lang="en-GB" sz="2000" dirty="0"/>
              <a:t> er </a:t>
            </a:r>
            <a:r>
              <a:rPr lang="en-GB" sz="2000" dirty="0" err="1"/>
              <a:t>besværlig</a:t>
            </a:r>
            <a:r>
              <a:rPr lang="en-GB" sz="2000" dirty="0"/>
              <a:t>:</a:t>
            </a:r>
          </a:p>
          <a:p>
            <a:pPr marL="357188" lvl="1" indent="0">
              <a:buNone/>
            </a:pP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let </a:t>
            </a:r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mySqrtLog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x : float option =</a:t>
            </a:r>
          </a:p>
          <a:p>
            <a:pPr marL="357188" lvl="1" indent="0">
              <a:buNone/>
            </a:pP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let </a:t>
            </a:r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logX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myLog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x</a:t>
            </a:r>
          </a:p>
          <a:p>
            <a:pPr marL="357188" lvl="1" indent="0">
              <a:buNone/>
            </a:pP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match </a:t>
            </a:r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logX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with</a:t>
            </a:r>
          </a:p>
          <a:p>
            <a:pPr marL="357188" lvl="1" indent="0">
              <a:buNone/>
            </a:pP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None -&gt; None</a:t>
            </a:r>
          </a:p>
          <a:p>
            <a:pPr marL="357188" lvl="1" indent="0">
              <a:buNone/>
            </a:pP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| Some y -&gt; </a:t>
            </a:r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mySqrt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y</a:t>
            </a:r>
          </a:p>
          <a:p>
            <a:pPr marL="357188" lvl="1" indent="0">
              <a:buNone/>
            </a:pPr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mySqrtLog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1.0;;</a:t>
            </a:r>
          </a:p>
          <a:p>
            <a:pPr marL="357188" lvl="1" indent="0">
              <a:buNone/>
            </a:pPr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it : float option = Some 0.0</a:t>
            </a:r>
          </a:p>
          <a:p>
            <a:pPr marL="0" indent="0">
              <a:buNone/>
            </a:pPr>
            <a:r>
              <a:rPr lang="en-GB" sz="2000" dirty="0"/>
              <a:t>Denne </a:t>
            </a:r>
            <a:r>
              <a:rPr lang="en-GB" sz="2000" dirty="0" err="1"/>
              <a:t>funktionalitet</a:t>
            </a:r>
            <a:r>
              <a:rPr lang="en-GB" sz="2000" dirty="0"/>
              <a:t> er </a:t>
            </a:r>
            <a:r>
              <a:rPr lang="en-GB" sz="2000" dirty="0" err="1"/>
              <a:t>allerede</a:t>
            </a:r>
            <a:r>
              <a:rPr lang="en-GB" sz="2000" dirty="0"/>
              <a:t> </a:t>
            </a:r>
            <a:r>
              <a:rPr lang="en-GB" sz="2000" dirty="0" err="1"/>
              <a:t>tilgængelig</a:t>
            </a:r>
            <a:r>
              <a:rPr lang="en-GB" sz="2000" dirty="0"/>
              <a:t> med </a:t>
            </a:r>
            <a:r>
              <a:rPr lang="en-GB" sz="2000" dirty="0" err="1"/>
              <a:t>Option.bind</a:t>
            </a:r>
            <a:r>
              <a:rPr lang="en-GB" sz="2000" dirty="0"/>
              <a:t> </a:t>
            </a:r>
            <a:r>
              <a:rPr lang="en-GB" sz="2000" dirty="0" err="1"/>
              <a:t>funktionen</a:t>
            </a:r>
            <a:r>
              <a:rPr lang="en-GB" sz="2000" dirty="0"/>
              <a:t>:</a:t>
            </a:r>
          </a:p>
          <a:p>
            <a:pPr marL="357188" lvl="1" indent="0">
              <a:buNone/>
            </a:pPr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bind : (('a -&gt; 'b option) -&gt; 'a option -&gt; 'b option)</a:t>
            </a:r>
          </a:p>
          <a:p>
            <a:pPr marL="357188" lvl="1" indent="0">
              <a:buNone/>
            </a:pP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1.0 |&gt; </a:t>
            </a:r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myLog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|&gt; </a:t>
            </a:r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Option.bind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mySqrt</a:t>
            </a:r>
            <a:endParaRPr lang="en-GB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57188" lvl="1" indent="0">
              <a:buNone/>
            </a:pPr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it : float option = Some 0.0</a:t>
            </a:r>
          </a:p>
          <a:p>
            <a:pPr marL="357188" lvl="1" indent="0">
              <a:buNone/>
            </a:pPr>
            <a:endParaRPr lang="en-GB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GB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22CD44-E087-6C4D-A6B1-F391897EA3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22/09/2022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212D64-B45D-374C-9E50-A3A2EB35B8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6</a:t>
            </a:fld>
            <a:endParaRPr lang="en-GB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BE0B76A-4952-EE43-8E26-EEF168039362}"/>
              </a:ext>
            </a:extLst>
          </p:cNvPr>
          <p:cNvSpPr txBox="1">
            <a:spLocks/>
          </p:cNvSpPr>
          <p:nvPr/>
        </p:nvSpPr>
        <p:spPr>
          <a:xfrm>
            <a:off x="588964" y="4101922"/>
            <a:ext cx="11012486" cy="49800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a-DK" sz="24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9138" marR="0" indent="-358775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da-DK" sz="20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3150" indent="-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9138" indent="3540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2000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84735457-829F-6642-B7D9-6C5B13076646}"/>
              </a:ext>
            </a:extLst>
          </p:cNvPr>
          <p:cNvSpPr txBox="1">
            <a:spLocks/>
          </p:cNvSpPr>
          <p:nvPr/>
        </p:nvSpPr>
        <p:spPr>
          <a:xfrm>
            <a:off x="588964" y="5100954"/>
            <a:ext cx="11012486" cy="64633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a-DK" sz="24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9138" marR="0" indent="-358775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da-DK" sz="20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3150" indent="-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9138" indent="3540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1800" dirty="0">
              <a:latin typeface="Lucida Sans Typewriter" panose="020B0509030504030204" pitchFamily="49" charset="77"/>
            </a:endParaRP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76D089BE-E36A-8344-911C-81D983AEE188}"/>
              </a:ext>
            </a:extLst>
          </p:cNvPr>
          <p:cNvGrpSpPr/>
          <p:nvPr/>
        </p:nvGrpSpPr>
        <p:grpSpPr>
          <a:xfrm>
            <a:off x="7178615" y="3232611"/>
            <a:ext cx="4665722" cy="1505917"/>
            <a:chOff x="6391038" y="2940157"/>
            <a:chExt cx="4665722" cy="1505917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039CFB3-0E75-ED4E-92EA-652D3C5AE221}"/>
                </a:ext>
              </a:extLst>
            </p:cNvPr>
            <p:cNvSpPr/>
            <p:nvPr/>
          </p:nvSpPr>
          <p:spPr>
            <a:xfrm>
              <a:off x="6391038" y="3429000"/>
              <a:ext cx="731520" cy="40070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x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6047958E-49A9-DE49-86C9-48595E49779B}"/>
                </a:ext>
              </a:extLst>
            </p:cNvPr>
            <p:cNvCxnSpPr>
              <a:cxnSpLocks/>
              <a:stCxn id="14" idx="3"/>
              <a:endCxn id="17" idx="1"/>
            </p:cNvCxnSpPr>
            <p:nvPr/>
          </p:nvCxnSpPr>
          <p:spPr>
            <a:xfrm>
              <a:off x="7122558" y="3629353"/>
              <a:ext cx="810418" cy="107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411975A-D0A4-0246-8A5D-CEC2F7F6404E}"/>
                </a:ext>
              </a:extLst>
            </p:cNvPr>
            <p:cNvSpPr/>
            <p:nvPr/>
          </p:nvSpPr>
          <p:spPr>
            <a:xfrm>
              <a:off x="7932976" y="3430075"/>
              <a:ext cx="1122364" cy="40070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Some y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20C3034-C29E-5A4F-868F-C2E5E61E1CD6}"/>
                </a:ext>
              </a:extLst>
            </p:cNvPr>
            <p:cNvSpPr/>
            <p:nvPr/>
          </p:nvSpPr>
          <p:spPr>
            <a:xfrm>
              <a:off x="7932976" y="4045368"/>
              <a:ext cx="1103338" cy="40070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None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13F26BDD-C2EE-B847-93A3-1EEA265C04AD}"/>
                </a:ext>
              </a:extLst>
            </p:cNvPr>
            <p:cNvCxnSpPr>
              <a:cxnSpLocks/>
              <a:stCxn id="14" idx="3"/>
              <a:endCxn id="21" idx="1"/>
            </p:cNvCxnSpPr>
            <p:nvPr/>
          </p:nvCxnSpPr>
          <p:spPr>
            <a:xfrm>
              <a:off x="7122558" y="3629353"/>
              <a:ext cx="810418" cy="61636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0F296CBC-98D4-4246-9275-F5913E351FF4}"/>
                </a:ext>
              </a:extLst>
            </p:cNvPr>
            <p:cNvCxnSpPr>
              <a:cxnSpLocks/>
              <a:stCxn id="17" idx="3"/>
              <a:endCxn id="34" idx="1"/>
            </p:cNvCxnSpPr>
            <p:nvPr/>
          </p:nvCxnSpPr>
          <p:spPr>
            <a:xfrm>
              <a:off x="9055340" y="3630428"/>
              <a:ext cx="87905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2106AEC5-568B-6849-8C1C-AF15722F4890}"/>
                </a:ext>
              </a:extLst>
            </p:cNvPr>
            <p:cNvSpPr/>
            <p:nvPr/>
          </p:nvSpPr>
          <p:spPr>
            <a:xfrm>
              <a:off x="9934396" y="3430075"/>
              <a:ext cx="1122364" cy="40070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Some z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5DE9FFAE-38AB-104E-822F-4F690258590A}"/>
                </a:ext>
              </a:extLst>
            </p:cNvPr>
            <p:cNvSpPr/>
            <p:nvPr/>
          </p:nvSpPr>
          <p:spPr>
            <a:xfrm>
              <a:off x="9934396" y="4045368"/>
              <a:ext cx="1103338" cy="40070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None</a:t>
              </a: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60BD98B0-A43C-E644-A39E-145FB1953121}"/>
                </a:ext>
              </a:extLst>
            </p:cNvPr>
            <p:cNvCxnSpPr>
              <a:cxnSpLocks/>
              <a:stCxn id="21" idx="3"/>
              <a:endCxn id="35" idx="1"/>
            </p:cNvCxnSpPr>
            <p:nvPr/>
          </p:nvCxnSpPr>
          <p:spPr>
            <a:xfrm>
              <a:off x="9036314" y="4245721"/>
              <a:ext cx="89808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0BE03E13-6A21-0244-B49F-2CE4F0708BD1}"/>
                </a:ext>
              </a:extLst>
            </p:cNvPr>
            <p:cNvCxnSpPr>
              <a:cxnSpLocks/>
              <a:stCxn id="17" idx="3"/>
              <a:endCxn id="35" idx="1"/>
            </p:cNvCxnSpPr>
            <p:nvPr/>
          </p:nvCxnSpPr>
          <p:spPr>
            <a:xfrm>
              <a:off x="9055340" y="3630428"/>
              <a:ext cx="879056" cy="61529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70C35DA0-BB9A-FF4D-BB5F-213758DA73FC}"/>
                </a:ext>
              </a:extLst>
            </p:cNvPr>
            <p:cNvSpPr txBox="1"/>
            <p:nvPr/>
          </p:nvSpPr>
          <p:spPr>
            <a:xfrm>
              <a:off x="7070750" y="2940157"/>
              <a:ext cx="9140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myLog</a:t>
              </a:r>
              <a:endParaRPr lang="en-US" dirty="0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4E4B38CF-149A-3241-AE2D-4CECDEF1437F}"/>
                </a:ext>
              </a:extLst>
            </p:cNvPr>
            <p:cNvSpPr txBox="1"/>
            <p:nvPr/>
          </p:nvSpPr>
          <p:spPr>
            <a:xfrm>
              <a:off x="8412692" y="2944342"/>
              <a:ext cx="21948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Option.bind</a:t>
              </a:r>
              <a:r>
                <a:rPr lang="en-US" dirty="0"/>
                <a:t> </a:t>
              </a:r>
              <a:r>
                <a:rPr lang="en-US" dirty="0" err="1"/>
                <a:t>mySqrt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542435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3AE8D-F59D-8541-85CF-B19407BC36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Aliasing: </a:t>
            </a:r>
            <a:r>
              <a:rPr lang="en-US" dirty="0" err="1"/>
              <a:t>referencekopi</a:t>
            </a:r>
            <a:r>
              <a:rPr lang="en-US" dirty="0"/>
              <a:t> </a:t>
            </a:r>
            <a:r>
              <a:rPr lang="en-US" dirty="0" err="1"/>
              <a:t>og</a:t>
            </a:r>
            <a:r>
              <a:rPr lang="en-US" dirty="0"/>
              <a:t> </a:t>
            </a:r>
            <a:r>
              <a:rPr lang="en-US" dirty="0" err="1"/>
              <a:t>ikke</a:t>
            </a:r>
            <a:r>
              <a:rPr lang="en-US" dirty="0"/>
              <a:t> </a:t>
            </a:r>
            <a:r>
              <a:rPr lang="en-US" dirty="0" err="1"/>
              <a:t>værdikopi</a:t>
            </a:r>
            <a:r>
              <a:rPr lang="en-US" dirty="0"/>
              <a:t>!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F3E5C6-5961-F944-BDD7-19A92709B2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22/09/2022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65303B-76E2-F542-9698-68C289C99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7</a:t>
            </a:fld>
            <a:endParaRPr lang="en-GB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EB1442C8-EBAB-9040-B897-97DFCEDCD4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8965" y="1635126"/>
            <a:ext cx="6607902" cy="4602160"/>
          </a:xfrm>
        </p:spPr>
        <p:txBody>
          <a:bodyPr/>
          <a:lstStyle/>
          <a:p>
            <a:pPr marL="0" indent="0">
              <a:buNone/>
            </a:pPr>
            <a:r>
              <a:rPr lang="da-DK" dirty="0"/>
              <a:t>Records er en referencetype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type record = {mutable content: int}</a:t>
            </a:r>
            <a:br>
              <a:rPr lang="en-GB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let r = {content = 1};;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                   </a:t>
            </a:r>
            <a:endParaRPr lang="en-GB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type record =</a:t>
            </a:r>
            <a:b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{ mutable content: int }</a:t>
            </a:r>
            <a:b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r: record = { content = 1 }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let s = r</a:t>
            </a:r>
            <a:br>
              <a:rPr lang="en-GB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r.content</a:t>
            </a:r>
            <a:r>
              <a:rPr lang="en-GB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&lt;- 2</a:t>
            </a:r>
            <a:br>
              <a:rPr lang="en-GB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800" dirty="0" err="1">
                <a:solidFill>
                  <a:srgbClr val="000000"/>
                </a:solidFill>
                <a:highlight>
                  <a:srgbClr val="00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printfn</a:t>
            </a:r>
            <a:r>
              <a:rPr lang="en-GB" sz="1800" dirty="0">
                <a:solidFill>
                  <a:srgbClr val="000000"/>
                </a:solidFill>
                <a:highlight>
                  <a:srgbClr val="00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"%A" s;;</a:t>
            </a:r>
          </a:p>
          <a:p>
            <a:pPr marL="0" indent="0">
              <a:buNone/>
            </a:pPr>
            <a:br>
              <a:rPr lang="en-GB" sz="1800" dirty="0">
                <a:solidFill>
                  <a:srgbClr val="000000"/>
                </a:solidFill>
                <a:effectLst/>
                <a:highlight>
                  <a:srgbClr val="00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800" dirty="0">
                <a:highlight>
                  <a:srgbClr val="00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{ content = 2 }</a:t>
            </a:r>
            <a:b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s: record = { content = 2 }</a:t>
            </a:r>
            <a:b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it: unit = ()</a:t>
            </a:r>
          </a:p>
          <a:p>
            <a:pPr marL="0" indent="0">
              <a:buNone/>
            </a:pPr>
            <a:endParaRPr lang="en-GB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E69990-1168-0077-3D96-1924EBA5885B}"/>
              </a:ext>
            </a:extLst>
          </p:cNvPr>
          <p:cNvSpPr txBox="1"/>
          <p:nvPr/>
        </p:nvSpPr>
        <p:spPr>
          <a:xfrm>
            <a:off x="8347934" y="105901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DK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DD6DCD8-547C-BED8-EE4B-140E5A00B4FC}"/>
              </a:ext>
            </a:extLst>
          </p:cNvPr>
          <p:cNvSpPr/>
          <p:nvPr/>
        </p:nvSpPr>
        <p:spPr>
          <a:xfrm>
            <a:off x="10766195" y="785133"/>
            <a:ext cx="939976" cy="3693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K" dirty="0"/>
              <a:t>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A4FCAC8-6456-500E-60A3-8190AD824A0C}"/>
              </a:ext>
            </a:extLst>
          </p:cNvPr>
          <p:cNvSpPr/>
          <p:nvPr/>
        </p:nvSpPr>
        <p:spPr>
          <a:xfrm>
            <a:off x="8532665" y="1059016"/>
            <a:ext cx="3281098" cy="16174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</a:t>
            </a:r>
            <a:r>
              <a:rPr lang="en-DK" dirty="0"/>
              <a:t>ontent: 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D790E7-52DE-4293-C03B-1A750AE16959}"/>
              </a:ext>
            </a:extLst>
          </p:cNvPr>
          <p:cNvSpPr txBox="1"/>
          <p:nvPr/>
        </p:nvSpPr>
        <p:spPr>
          <a:xfrm>
            <a:off x="6929155" y="2188025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endParaRPr lang="en-DK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2AACAA8-D802-BF10-2A47-97C6071989E6}"/>
              </a:ext>
            </a:extLst>
          </p:cNvPr>
          <p:cNvSpPr txBox="1"/>
          <p:nvPr/>
        </p:nvSpPr>
        <p:spPr>
          <a:xfrm>
            <a:off x="6929155" y="1199498"/>
            <a:ext cx="322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endParaRPr lang="en-DK" dirty="0"/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F4875EDC-2BFE-B8F3-C737-C8F268D7178B}"/>
              </a:ext>
            </a:extLst>
          </p:cNvPr>
          <p:cNvSpPr>
            <a:spLocks/>
          </p:cNvSpPr>
          <p:nvPr/>
        </p:nvSpPr>
        <p:spPr>
          <a:xfrm rot="1200000">
            <a:off x="7041744" y="1501963"/>
            <a:ext cx="1461313" cy="331016"/>
          </a:xfrm>
          <a:prstGeom prst="arc">
            <a:avLst>
              <a:gd name="adj1" fmla="val 11480048"/>
              <a:gd name="adj2" fmla="val 20867403"/>
            </a:avLst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 dirty="0"/>
          </a:p>
        </p:txBody>
      </p:sp>
      <p:sp>
        <p:nvSpPr>
          <p:cNvPr id="8" name="Arc 7">
            <a:extLst>
              <a:ext uri="{FF2B5EF4-FFF2-40B4-BE49-F238E27FC236}">
                <a16:creationId xmlns:a16="http://schemas.microsoft.com/office/drawing/2014/main" id="{8B549F03-1663-3603-BDAA-90B587E49E45}"/>
              </a:ext>
            </a:extLst>
          </p:cNvPr>
          <p:cNvSpPr>
            <a:spLocks/>
          </p:cNvSpPr>
          <p:nvPr/>
        </p:nvSpPr>
        <p:spPr>
          <a:xfrm rot="20407707" flipV="1">
            <a:off x="7041600" y="1914969"/>
            <a:ext cx="1461313" cy="331200"/>
          </a:xfrm>
          <a:prstGeom prst="arc">
            <a:avLst>
              <a:gd name="adj1" fmla="val 11480048"/>
              <a:gd name="adj2" fmla="val 20867403"/>
            </a:avLst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B07D12-3544-E1F8-BAB0-CCA4B4DEA2EF}"/>
              </a:ext>
            </a:extLst>
          </p:cNvPr>
          <p:cNvSpPr txBox="1"/>
          <p:nvPr/>
        </p:nvSpPr>
        <p:spPr>
          <a:xfrm>
            <a:off x="7028815" y="2896182"/>
            <a:ext cx="346120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Fordel: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K" dirty="0"/>
              <a:t>Referencekopiering er hurtigt</a:t>
            </a:r>
          </a:p>
          <a:p>
            <a:r>
              <a:rPr lang="en-DK" dirty="0"/>
              <a:t>Bagdel: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K" dirty="0"/>
              <a:t>Aliasing = sideeffekt</a:t>
            </a:r>
          </a:p>
          <a:p>
            <a:r>
              <a:rPr lang="en-DK" dirty="0"/>
              <a:t>Kur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K" dirty="0"/>
              <a:t>Dyb kopi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C63290C-FD5B-464D-71E0-234ACFE22E77}"/>
              </a:ext>
            </a:extLst>
          </p:cNvPr>
          <p:cNvSpPr txBox="1"/>
          <p:nvPr/>
        </p:nvSpPr>
        <p:spPr>
          <a:xfrm>
            <a:off x="7028815" y="4767938"/>
            <a:ext cx="4596130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let </a:t>
            </a:r>
            <a:r>
              <a:rPr lang="en-GB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copy (r: record) : record = </a:t>
            </a:r>
          </a:p>
          <a:p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{content = </a:t>
            </a:r>
            <a:r>
              <a:rPr lang="en-GB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r.content</a:t>
            </a:r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GB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let s = copy r</a:t>
            </a:r>
          </a:p>
          <a:p>
            <a:r>
              <a:rPr lang="en-GB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r.content</a:t>
            </a:r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&lt;- 2</a:t>
            </a:r>
          </a:p>
          <a:p>
            <a:r>
              <a:rPr lang="en-GB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printfn</a:t>
            </a:r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"%A %A" r s;;</a:t>
            </a:r>
          </a:p>
          <a:p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 content = 2 } { content = 1 }</a:t>
            </a:r>
          </a:p>
        </p:txBody>
      </p:sp>
    </p:spTree>
    <p:extLst>
      <p:ext uri="{BB962C8B-B14F-4D97-AF65-F5344CB8AC3E}">
        <p14:creationId xmlns:p14="http://schemas.microsoft.com/office/powerpoint/2010/main" val="1012825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2" grpId="0" animBg="1"/>
      <p:bldP spid="8" grpId="0" animBg="1"/>
      <p:bldP spid="1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7E78E6-342C-EE1B-3FC9-DFF239D8C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Mandagens hjernevrider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682C52-763C-5F55-9846-00CACFB655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22/09/2022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6AF69B-7519-25BE-E65E-8964EE42F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8</a:t>
            </a:fld>
            <a:endParaRPr lang="en-GB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453719D-D217-D5DD-DF11-4A0B24F2D0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76948" y="1485900"/>
            <a:ext cx="6436518" cy="865186"/>
          </a:xfrm>
        </p:spPr>
        <p:txBody>
          <a:bodyPr/>
          <a:lstStyle/>
          <a:p>
            <a:pPr marL="0" indent="0">
              <a:buNone/>
            </a:pPr>
            <a:r>
              <a:rPr lang="en-GB" sz="3600" dirty="0">
                <a:hlinkClick r:id="rId2"/>
              </a:rPr>
              <a:t>https://tinyurl.com/242jdzmw</a:t>
            </a:r>
            <a:endParaRPr lang="en-GB" sz="36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2392060-51E3-F0A0-D645-D2230F6ADB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12725" y="2122480"/>
            <a:ext cx="6502400" cy="4851400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BD13CD64-3323-8B79-B27B-BE7903039711}"/>
              </a:ext>
            </a:extLst>
          </p:cNvPr>
          <p:cNvSpPr/>
          <p:nvPr/>
        </p:nvSpPr>
        <p:spPr>
          <a:xfrm>
            <a:off x="7379308" y="3020730"/>
            <a:ext cx="2880000" cy="2880000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201309C-3EF6-2CF2-BD40-ABEEB42D4BF3}"/>
              </a:ext>
            </a:extLst>
          </p:cNvPr>
          <p:cNvCxnSpPr>
            <a:cxnSpLocks/>
          </p:cNvCxnSpPr>
          <p:nvPr/>
        </p:nvCxnSpPr>
        <p:spPr>
          <a:xfrm>
            <a:off x="6529967" y="4460730"/>
            <a:ext cx="5152571" cy="0"/>
          </a:xfrm>
          <a:prstGeom prst="straightConnector1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F370179-2703-D983-F419-83B9C1828744}"/>
              </a:ext>
            </a:extLst>
          </p:cNvPr>
          <p:cNvCxnSpPr>
            <a:cxnSpLocks/>
          </p:cNvCxnSpPr>
          <p:nvPr/>
        </p:nvCxnSpPr>
        <p:spPr>
          <a:xfrm flipV="1">
            <a:off x="8819308" y="2178902"/>
            <a:ext cx="0" cy="4513943"/>
          </a:xfrm>
          <a:prstGeom prst="straightConnector1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5E58194-F29B-8E2C-CF30-08BE1DF033B4}"/>
              </a:ext>
            </a:extLst>
          </p:cNvPr>
          <p:cNvCxnSpPr/>
          <p:nvPr/>
        </p:nvCxnSpPr>
        <p:spPr>
          <a:xfrm>
            <a:off x="8678081" y="2904616"/>
            <a:ext cx="246743" cy="2177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E9C710C-5327-779B-B83B-6A632896D94E}"/>
              </a:ext>
            </a:extLst>
          </p:cNvPr>
          <p:cNvCxnSpPr/>
          <p:nvPr/>
        </p:nvCxnSpPr>
        <p:spPr>
          <a:xfrm>
            <a:off x="10135937" y="4351873"/>
            <a:ext cx="246743" cy="2177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ADC14BAD-C4A3-E563-23F2-73D1A9D17583}"/>
              </a:ext>
            </a:extLst>
          </p:cNvPr>
          <p:cNvSpPr txBox="1"/>
          <p:nvPr/>
        </p:nvSpPr>
        <p:spPr>
          <a:xfrm>
            <a:off x="10323263" y="4465837"/>
            <a:ext cx="250390" cy="2492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4466608-B2C4-7A06-40B6-317AB79E9801}"/>
              </a:ext>
            </a:extLst>
          </p:cNvPr>
          <p:cNvSpPr txBox="1"/>
          <p:nvPr/>
        </p:nvSpPr>
        <p:spPr>
          <a:xfrm>
            <a:off x="8419936" y="2636200"/>
            <a:ext cx="250390" cy="2492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1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1F34D58-4643-C147-AACE-1B65E7883DF5}"/>
              </a:ext>
            </a:extLst>
          </p:cNvPr>
          <p:cNvCxnSpPr>
            <a:cxnSpLocks/>
          </p:cNvCxnSpPr>
          <p:nvPr/>
        </p:nvCxnSpPr>
        <p:spPr>
          <a:xfrm flipV="1">
            <a:off x="8819308" y="3103578"/>
            <a:ext cx="1649626" cy="1356578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0E91A69-65E3-86E3-718E-96D3FDC6ED25}"/>
              </a:ext>
            </a:extLst>
          </p:cNvPr>
          <p:cNvCxnSpPr>
            <a:cxnSpLocks/>
          </p:cNvCxnSpPr>
          <p:nvPr/>
        </p:nvCxnSpPr>
        <p:spPr>
          <a:xfrm>
            <a:off x="9926309" y="3528730"/>
            <a:ext cx="0" cy="11217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6497586-0000-1EDC-4D6F-D3BF63834CA5}"/>
              </a:ext>
            </a:extLst>
          </p:cNvPr>
          <p:cNvCxnSpPr>
            <a:cxnSpLocks/>
          </p:cNvCxnSpPr>
          <p:nvPr/>
        </p:nvCxnSpPr>
        <p:spPr>
          <a:xfrm flipH="1">
            <a:off x="8678081" y="3528730"/>
            <a:ext cx="124822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26848DE-85C4-607C-818A-F14E18012BE3}"/>
                  </a:ext>
                </a:extLst>
              </p:cNvPr>
              <p:cNvSpPr txBox="1"/>
              <p:nvPr/>
            </p:nvSpPr>
            <p:spPr>
              <a:xfrm>
                <a:off x="8103127" y="3425300"/>
                <a:ext cx="294953" cy="1569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DK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26848DE-85C4-607C-818A-F14E18012B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3127" y="3425300"/>
                <a:ext cx="294953" cy="156966"/>
              </a:xfrm>
              <a:prstGeom prst="rect">
                <a:avLst/>
              </a:prstGeom>
              <a:blipFill>
                <a:blip r:embed="rId4"/>
                <a:stretch>
                  <a:fillRect l="-24000" r="-76000" b="-64286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511D557-109E-540F-CF8A-1E5176CD60A5}"/>
                  </a:ext>
                </a:extLst>
              </p:cNvPr>
              <p:cNvSpPr txBox="1"/>
              <p:nvPr/>
            </p:nvSpPr>
            <p:spPr>
              <a:xfrm>
                <a:off x="9464914" y="4569588"/>
                <a:ext cx="696688" cy="2492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DK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511D557-109E-540F-CF8A-1E5176CD60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4914" y="4569588"/>
                <a:ext cx="696688" cy="249299"/>
              </a:xfrm>
              <a:prstGeom prst="rect">
                <a:avLst/>
              </a:prstGeom>
              <a:blipFill>
                <a:blip r:embed="rId5"/>
                <a:stretch>
                  <a:fillRect b="-30000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A08BAE0-94A6-77B0-3BAA-F0A5B674E5B2}"/>
                  </a:ext>
                </a:extLst>
              </p:cNvPr>
              <p:cNvSpPr txBox="1"/>
              <p:nvPr/>
            </p:nvSpPr>
            <p:spPr>
              <a:xfrm>
                <a:off x="11477841" y="4420052"/>
                <a:ext cx="25039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DK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A08BAE0-94A6-77B0-3BAA-F0A5B674E5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77841" y="4420052"/>
                <a:ext cx="250390" cy="369332"/>
              </a:xfrm>
              <a:prstGeom prst="rect">
                <a:avLst/>
              </a:prstGeom>
              <a:blipFill>
                <a:blip r:embed="rId6"/>
                <a:stretch>
                  <a:fillRect r="-9524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4721EFB-8ABB-ECA1-E01D-B0578285533D}"/>
                  </a:ext>
                </a:extLst>
              </p:cNvPr>
              <p:cNvSpPr txBox="1"/>
              <p:nvPr/>
            </p:nvSpPr>
            <p:spPr>
              <a:xfrm>
                <a:off x="8561829" y="2047485"/>
                <a:ext cx="187041" cy="28369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i="1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DK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4721EFB-8ABB-ECA1-E01D-B057828553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1829" y="2047485"/>
                <a:ext cx="187041" cy="283693"/>
              </a:xfrm>
              <a:prstGeom prst="rect">
                <a:avLst/>
              </a:prstGeom>
              <a:blipFill>
                <a:blip r:embed="rId7"/>
                <a:stretch>
                  <a:fillRect l="-25000" r="-31250" b="-21739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Arc 26">
            <a:extLst>
              <a:ext uri="{FF2B5EF4-FFF2-40B4-BE49-F238E27FC236}">
                <a16:creationId xmlns:a16="http://schemas.microsoft.com/office/drawing/2014/main" id="{4FD8876D-ECC3-3B79-50E3-825A5121FFF9}"/>
              </a:ext>
            </a:extLst>
          </p:cNvPr>
          <p:cNvSpPr>
            <a:spLocks noChangeAspect="1"/>
          </p:cNvSpPr>
          <p:nvPr/>
        </p:nvSpPr>
        <p:spPr>
          <a:xfrm rot="1228392">
            <a:off x="8862698" y="4067795"/>
            <a:ext cx="576000" cy="576000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6F90FB4-F3F4-3F96-4743-8F6B1D67E2EA}"/>
                  </a:ext>
                </a:extLst>
              </p:cNvPr>
              <p:cNvSpPr txBox="1"/>
              <p:nvPr/>
            </p:nvSpPr>
            <p:spPr>
              <a:xfrm>
                <a:off x="9447123" y="4002002"/>
                <a:ext cx="106439" cy="1569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DK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6F90FB4-F3F4-3F96-4743-8F6B1D67E2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7123" y="4002002"/>
                <a:ext cx="106439" cy="156966"/>
              </a:xfrm>
              <a:prstGeom prst="rect">
                <a:avLst/>
              </a:prstGeom>
              <a:blipFill>
                <a:blip r:embed="rId8"/>
                <a:stretch>
                  <a:fillRect l="-77778" r="-88889" b="-71429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031957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3AE8D-F59D-8541-85CF-B19407BC36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Resumé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F3E5C6-5961-F944-BDD7-19A92709B2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22/09/2022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65303B-76E2-F542-9698-68C289C99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9</a:t>
            </a:fld>
            <a:endParaRPr lang="en-GB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EB1442C8-EBAB-9040-B897-97DFCEDCD4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8964" y="1635125"/>
            <a:ext cx="10778283" cy="4675187"/>
          </a:xfrm>
        </p:spPr>
        <p:txBody>
          <a:bodyPr/>
          <a:lstStyle/>
          <a:p>
            <a:pPr marL="0" indent="0">
              <a:buNone/>
            </a:pPr>
            <a:r>
              <a:rPr lang="da-DK" dirty="0"/>
              <a:t>I dag har vi talt om:</a:t>
            </a:r>
          </a:p>
          <a:p>
            <a:r>
              <a:rPr lang="da-DK" dirty="0"/>
              <a:t>Fejlhåndtering med option typer</a:t>
            </a:r>
          </a:p>
          <a:p>
            <a:r>
              <a:rPr lang="da-DK" dirty="0"/>
              <a:t>Records og </a:t>
            </a:r>
            <a:r>
              <a:rPr lang="da-DK" dirty="0" err="1"/>
              <a:t>aliasing</a:t>
            </a:r>
            <a:endParaRPr lang="da-DK" dirty="0"/>
          </a:p>
          <a:p>
            <a:r>
              <a:rPr lang="da-DK" dirty="0"/>
              <a:t>Mandagsopgaven</a:t>
            </a:r>
          </a:p>
        </p:txBody>
      </p:sp>
    </p:spTree>
    <p:extLst>
      <p:ext uri="{BB962C8B-B14F-4D97-AF65-F5344CB8AC3E}">
        <p14:creationId xmlns:p14="http://schemas.microsoft.com/office/powerpoint/2010/main" val="699663574"/>
      </p:ext>
    </p:extLst>
  </p:cSld>
  <p:clrMapOvr>
    <a:masterClrMapping/>
  </p:clrMapOvr>
</p:sld>
</file>

<file path=ppt/theme/theme1.xml><?xml version="1.0" encoding="utf-8"?>
<a:theme xmlns:a="http://schemas.openxmlformats.org/drawingml/2006/main" name="Brugerdefineret design">
  <a:themeElements>
    <a:clrScheme name="KU 2016">
      <a:dk1>
        <a:sysClr val="windowText" lastClr="000000"/>
      </a:dk1>
      <a:lt1>
        <a:sysClr val="window" lastClr="FFFFFF"/>
      </a:lt1>
      <a:dk2>
        <a:srgbClr val="6E6E6E"/>
      </a:dk2>
      <a:lt2>
        <a:srgbClr val="E7E6E6"/>
      </a:lt2>
      <a:accent1>
        <a:srgbClr val="A31D20"/>
      </a:accent1>
      <a:accent2>
        <a:srgbClr val="7B7B7B"/>
      </a:accent2>
      <a:accent3>
        <a:srgbClr val="D49F3A"/>
      </a:accent3>
      <a:accent4>
        <a:srgbClr val="42759B"/>
      </a:accent4>
      <a:accent5>
        <a:srgbClr val="79ADB1"/>
      </a:accent5>
      <a:accent6>
        <a:srgbClr val="779921"/>
      </a:accent6>
      <a:hlink>
        <a:srgbClr val="A31D20"/>
      </a:hlink>
      <a:folHlink>
        <a:srgbClr val="000000"/>
      </a:folHlink>
    </a:clrScheme>
    <a:fontScheme name="KU2016">
      <a:majorFont>
        <a:latin typeface="Microsoft New Tai Lue"/>
        <a:ea typeface=""/>
        <a:cs typeface=""/>
      </a:majorFont>
      <a:minorFont>
        <a:latin typeface="Microsoft New Tai Lue"/>
        <a:ea typeface=""/>
        <a:cs typeface="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16_9_ENG_small.potx" id="{A3DD7A52-1208-4A6C-8744-F59945AA7F28}" vid="{9B86432B-FA9E-4F83-8547-14BF57C0A4D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-tema">
  <a:themeElements>
    <a:clrScheme name="Kont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ont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695</Words>
  <Application>Microsoft Macintosh PowerPoint</Application>
  <PresentationFormat>Widescreen</PresentationFormat>
  <Paragraphs>143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Arial</vt:lpstr>
      <vt:lpstr>Calibri</vt:lpstr>
      <vt:lpstr>Cambria Math</vt:lpstr>
      <vt:lpstr>Courier New</vt:lpstr>
      <vt:lpstr>Lucida Sans Typewriter</vt:lpstr>
      <vt:lpstr>Microsoft New Tai Lue</vt:lpstr>
      <vt:lpstr>Brugerdefineret design</vt:lpstr>
      <vt:lpstr>PowerPoint Presentation</vt:lpstr>
      <vt:lpstr>Besvar følgende med den du sidder ved siden af:</vt:lpstr>
      <vt:lpstr>Fejlhåndtering med option typer</vt:lpstr>
      <vt:lpstr>Fejlhåndtering med option typer</vt:lpstr>
      <vt:lpstr>Fejlhåndtering med option typer</vt:lpstr>
      <vt:lpstr>Sammensætning af funktioner f: ‘a -&gt; ‘b option</vt:lpstr>
      <vt:lpstr>Aliasing: referencekopi og ikke værdikopi!</vt:lpstr>
      <vt:lpstr>Mandagens hjernevrider</vt:lpstr>
      <vt:lpstr>Resumé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Jon Sporring</dc:creator>
  <cp:lastModifiedBy/>
  <cp:revision>1</cp:revision>
  <cp:lastPrinted>2020-08-30T17:31:18Z</cp:lastPrinted>
  <dcterms:created xsi:type="dcterms:W3CDTF">2020-05-18T14:26:00Z</dcterms:created>
  <dcterms:modified xsi:type="dcterms:W3CDTF">2022-09-22T10:05:28Z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6a2630e2-1ac5-455e-8217-0156b1936a76_Enabled">
    <vt:lpwstr>true</vt:lpwstr>
  </property>
  <property fmtid="{D5CDD505-2E9C-101B-9397-08002B2CF9AE}" pid="3" name="MSIP_Label_6a2630e2-1ac5-455e-8217-0156b1936a76_SetDate">
    <vt:lpwstr>2022-09-12T06:38:45Z</vt:lpwstr>
  </property>
  <property fmtid="{D5CDD505-2E9C-101B-9397-08002B2CF9AE}" pid="4" name="MSIP_Label_6a2630e2-1ac5-455e-8217-0156b1936a76_Method">
    <vt:lpwstr>Standard</vt:lpwstr>
  </property>
  <property fmtid="{D5CDD505-2E9C-101B-9397-08002B2CF9AE}" pid="5" name="MSIP_Label_6a2630e2-1ac5-455e-8217-0156b1936a76_Name">
    <vt:lpwstr>Notclass</vt:lpwstr>
  </property>
  <property fmtid="{D5CDD505-2E9C-101B-9397-08002B2CF9AE}" pid="6" name="MSIP_Label_6a2630e2-1ac5-455e-8217-0156b1936a76_SiteId">
    <vt:lpwstr>a3927f91-cda1-4696-af89-8c9f1ceffa91</vt:lpwstr>
  </property>
  <property fmtid="{D5CDD505-2E9C-101B-9397-08002B2CF9AE}" pid="7" name="MSIP_Label_6a2630e2-1ac5-455e-8217-0156b1936a76_ActionId">
    <vt:lpwstr>a9bd0488-0ac7-437b-a0d5-073261714475</vt:lpwstr>
  </property>
  <property fmtid="{D5CDD505-2E9C-101B-9397-08002B2CF9AE}" pid="8" name="MSIP_Label_6a2630e2-1ac5-455e-8217-0156b1936a76_ContentBits">
    <vt:lpwstr>0</vt:lpwstr>
  </property>
</Properties>
</file>